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2">
  <p:sldMasterIdLst>
    <p:sldMasterId id="2147483661" r:id="rId1"/>
  </p:sldMasterIdLst>
  <p:notesMasterIdLst>
    <p:notesMasterId r:id="rId12"/>
  </p:notesMasterIdLst>
  <p:handoutMasterIdLst>
    <p:handoutMasterId r:id="rId13"/>
  </p:handoutMasterIdLst>
  <p:sldIdLst>
    <p:sldId id="2147473047" r:id="rId2"/>
    <p:sldId id="2147473125" r:id="rId3"/>
    <p:sldId id="2147473120" r:id="rId4"/>
    <p:sldId id="2147473114" r:id="rId5"/>
    <p:sldId id="2147473126" r:id="rId6"/>
    <p:sldId id="2147473122" r:id="rId7"/>
    <p:sldId id="2147473124" r:id="rId8"/>
    <p:sldId id="2147473123" r:id="rId9"/>
    <p:sldId id="2147473121" r:id="rId10"/>
    <p:sldId id="2147473127" r:id="rId11"/>
  </p:sldIdLst>
  <p:sldSz cx="12192000" cy="6858000"/>
  <p:notesSz cx="7104063"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80"/>
    <a:srgbClr val="63A537"/>
    <a:srgbClr val="FF9900"/>
    <a:srgbClr val="DD052E"/>
    <a:srgbClr val="86BC58"/>
    <a:srgbClr val="162E56"/>
    <a:srgbClr val="1D292F"/>
    <a:srgbClr val="88FF05"/>
    <a:srgbClr val="006699"/>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ittlere Formatvorlage 2 - Akz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47" autoAdjust="0"/>
    <p:restoredTop sz="57386" autoAdjust="0"/>
  </p:normalViewPr>
  <p:slideViewPr>
    <p:cSldViewPr snapToGrid="0">
      <p:cViewPr varScale="1">
        <p:scale>
          <a:sx n="39" d="100"/>
          <a:sy n="39" d="100"/>
        </p:scale>
        <p:origin x="2266" y="58"/>
      </p:cViewPr>
      <p:guideLst/>
    </p:cSldViewPr>
  </p:slideViewPr>
  <p:outlineViewPr>
    <p:cViewPr>
      <p:scale>
        <a:sx n="33" d="100"/>
        <a:sy n="33" d="100"/>
      </p:scale>
      <p:origin x="0" y="-2189"/>
    </p:cViewPr>
  </p:outlineViewPr>
  <p:notesTextViewPr>
    <p:cViewPr>
      <p:scale>
        <a:sx n="3" d="2"/>
        <a:sy n="3" d="2"/>
      </p:scale>
      <p:origin x="0" y="-43"/>
    </p:cViewPr>
  </p:notesTextViewPr>
  <p:sorterViewPr>
    <p:cViewPr varScale="1">
      <p:scale>
        <a:sx n="100" d="100"/>
        <a:sy n="100" d="100"/>
      </p:scale>
      <p:origin x="0" y="0"/>
    </p:cViewPr>
  </p:sorterViewPr>
  <p:notesViewPr>
    <p:cSldViewPr snapToGrid="0">
      <p:cViewPr varScale="1">
        <p:scale>
          <a:sx n="56" d="100"/>
          <a:sy n="56" d="100"/>
        </p:scale>
        <p:origin x="3307" y="53"/>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0827077F-6794-4508-96E0-24172F53B87D}"/>
              </a:ext>
            </a:extLst>
          </p:cNvPr>
          <p:cNvSpPr>
            <a:spLocks noGrp="1"/>
          </p:cNvSpPr>
          <p:nvPr>
            <p:ph type="hdr" sz="quarter"/>
          </p:nvPr>
        </p:nvSpPr>
        <p:spPr>
          <a:xfrm>
            <a:off x="1" y="0"/>
            <a:ext cx="3078427" cy="513508"/>
          </a:xfrm>
          <a:prstGeom prst="rect">
            <a:avLst/>
          </a:prstGeom>
        </p:spPr>
        <p:txBody>
          <a:bodyPr vert="horz" lIns="94796" tIns="47398" rIns="94796" bIns="47398" rtlCol="0"/>
          <a:lstStyle>
            <a:lvl1pPr algn="l">
              <a:defRPr sz="1200"/>
            </a:lvl1pPr>
          </a:lstStyle>
          <a:p>
            <a:endParaRPr lang="de-DE" dirty="0"/>
          </a:p>
        </p:txBody>
      </p:sp>
      <p:sp>
        <p:nvSpPr>
          <p:cNvPr id="3" name="Datumsplatzhalter 2">
            <a:extLst>
              <a:ext uri="{FF2B5EF4-FFF2-40B4-BE49-F238E27FC236}">
                <a16:creationId xmlns:a16="http://schemas.microsoft.com/office/drawing/2014/main" id="{9ACC33C0-EE2F-42B2-9FAC-A8C173B01A6F}"/>
              </a:ext>
            </a:extLst>
          </p:cNvPr>
          <p:cNvSpPr>
            <a:spLocks noGrp="1"/>
          </p:cNvSpPr>
          <p:nvPr>
            <p:ph type="dt" sz="quarter" idx="1"/>
          </p:nvPr>
        </p:nvSpPr>
        <p:spPr>
          <a:xfrm>
            <a:off x="4023993" y="0"/>
            <a:ext cx="3078427" cy="513508"/>
          </a:xfrm>
          <a:prstGeom prst="rect">
            <a:avLst/>
          </a:prstGeom>
        </p:spPr>
        <p:txBody>
          <a:bodyPr vert="horz" lIns="94796" tIns="47398" rIns="94796" bIns="47398" rtlCol="0"/>
          <a:lstStyle>
            <a:lvl1pPr algn="r">
              <a:defRPr sz="1200"/>
            </a:lvl1pPr>
          </a:lstStyle>
          <a:p>
            <a:fld id="{11FBF486-24CB-4C4B-849D-9C77CD72A5E0}" type="datetime1">
              <a:rPr lang="de-DE" smtClean="0"/>
              <a:t>12.11.2025</a:t>
            </a:fld>
            <a:endParaRPr lang="de-DE" dirty="0"/>
          </a:p>
        </p:txBody>
      </p:sp>
      <p:sp>
        <p:nvSpPr>
          <p:cNvPr id="4" name="Fußzeilenplatzhalter 3">
            <a:extLst>
              <a:ext uri="{FF2B5EF4-FFF2-40B4-BE49-F238E27FC236}">
                <a16:creationId xmlns:a16="http://schemas.microsoft.com/office/drawing/2014/main" id="{5D5F3F63-7E0D-439C-B215-3A4E56551302}"/>
              </a:ext>
            </a:extLst>
          </p:cNvPr>
          <p:cNvSpPr>
            <a:spLocks noGrp="1"/>
          </p:cNvSpPr>
          <p:nvPr>
            <p:ph type="ftr" sz="quarter" idx="2"/>
          </p:nvPr>
        </p:nvSpPr>
        <p:spPr>
          <a:xfrm>
            <a:off x="1" y="9721107"/>
            <a:ext cx="3078427" cy="513507"/>
          </a:xfrm>
          <a:prstGeom prst="rect">
            <a:avLst/>
          </a:prstGeom>
        </p:spPr>
        <p:txBody>
          <a:bodyPr vert="horz" lIns="94796" tIns="47398" rIns="94796" bIns="47398" rtlCol="0" anchor="b"/>
          <a:lstStyle>
            <a:lvl1pPr algn="l">
              <a:defRPr sz="1200"/>
            </a:lvl1pPr>
          </a:lstStyle>
          <a:p>
            <a:endParaRPr lang="de-DE" dirty="0"/>
          </a:p>
        </p:txBody>
      </p:sp>
      <p:sp>
        <p:nvSpPr>
          <p:cNvPr id="5" name="Foliennummernplatzhalter 4">
            <a:extLst>
              <a:ext uri="{FF2B5EF4-FFF2-40B4-BE49-F238E27FC236}">
                <a16:creationId xmlns:a16="http://schemas.microsoft.com/office/drawing/2014/main" id="{74088ED4-34B3-4A5F-AE22-E8DCDE53788B}"/>
              </a:ext>
            </a:extLst>
          </p:cNvPr>
          <p:cNvSpPr>
            <a:spLocks noGrp="1"/>
          </p:cNvSpPr>
          <p:nvPr>
            <p:ph type="sldNum" sz="quarter" idx="3"/>
          </p:nvPr>
        </p:nvSpPr>
        <p:spPr>
          <a:xfrm>
            <a:off x="4023993" y="9721107"/>
            <a:ext cx="3078427" cy="513507"/>
          </a:xfrm>
          <a:prstGeom prst="rect">
            <a:avLst/>
          </a:prstGeom>
        </p:spPr>
        <p:txBody>
          <a:bodyPr vert="horz" lIns="94796" tIns="47398" rIns="94796" bIns="47398" rtlCol="0" anchor="b"/>
          <a:lstStyle>
            <a:lvl1pPr algn="r">
              <a:defRPr sz="1200"/>
            </a:lvl1pPr>
          </a:lstStyle>
          <a:p>
            <a:fld id="{53DEFE6A-7CE1-4E76-BD2C-95780EFFEC17}" type="slidenum">
              <a:rPr lang="de-DE" smtClean="0"/>
              <a:t>‹Nr.›</a:t>
            </a:fld>
            <a:endParaRPr lang="de-DE" dirty="0"/>
          </a:p>
        </p:txBody>
      </p:sp>
    </p:spTree>
    <p:extLst>
      <p:ext uri="{BB962C8B-B14F-4D97-AF65-F5344CB8AC3E}">
        <p14:creationId xmlns:p14="http://schemas.microsoft.com/office/powerpoint/2010/main" val="1716329189"/>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0"/>
            <a:ext cx="3078427" cy="513508"/>
          </a:xfrm>
          <a:prstGeom prst="rect">
            <a:avLst/>
          </a:prstGeom>
        </p:spPr>
        <p:txBody>
          <a:bodyPr vert="horz" lIns="94796" tIns="47398" rIns="94796" bIns="47398" rtlCol="0"/>
          <a:lstStyle>
            <a:lvl1pPr algn="l">
              <a:defRPr sz="1200"/>
            </a:lvl1pPr>
          </a:lstStyle>
          <a:p>
            <a:endParaRPr lang="de-DE" dirty="0"/>
          </a:p>
        </p:txBody>
      </p:sp>
      <p:sp>
        <p:nvSpPr>
          <p:cNvPr id="3" name="Datumsplatzhalter 2"/>
          <p:cNvSpPr>
            <a:spLocks noGrp="1"/>
          </p:cNvSpPr>
          <p:nvPr>
            <p:ph type="dt" idx="1"/>
          </p:nvPr>
        </p:nvSpPr>
        <p:spPr>
          <a:xfrm>
            <a:off x="4023993" y="0"/>
            <a:ext cx="3078427" cy="513508"/>
          </a:xfrm>
          <a:prstGeom prst="rect">
            <a:avLst/>
          </a:prstGeom>
        </p:spPr>
        <p:txBody>
          <a:bodyPr vert="horz" lIns="94796" tIns="47398" rIns="94796" bIns="47398" rtlCol="0"/>
          <a:lstStyle>
            <a:lvl1pPr algn="r">
              <a:defRPr sz="1200"/>
            </a:lvl1pPr>
          </a:lstStyle>
          <a:p>
            <a:fld id="{7E8C51B3-EC75-4DF1-AF81-3EB3FFF110B0}" type="datetime1">
              <a:rPr lang="de-DE" smtClean="0"/>
              <a:t>12.11.2025</a:t>
            </a:fld>
            <a:endParaRPr lang="de-DE" dirty="0"/>
          </a:p>
        </p:txBody>
      </p:sp>
      <p:sp>
        <p:nvSpPr>
          <p:cNvPr id="4" name="Folienbildplatzhalter 3"/>
          <p:cNvSpPr>
            <a:spLocks noGrp="1" noRot="1" noChangeAspect="1"/>
          </p:cNvSpPr>
          <p:nvPr>
            <p:ph type="sldImg" idx="2"/>
          </p:nvPr>
        </p:nvSpPr>
        <p:spPr>
          <a:xfrm>
            <a:off x="481013" y="1279525"/>
            <a:ext cx="6142037" cy="3454400"/>
          </a:xfrm>
          <a:prstGeom prst="rect">
            <a:avLst/>
          </a:prstGeom>
          <a:noFill/>
          <a:ln w="12700">
            <a:solidFill>
              <a:prstClr val="black"/>
            </a:solidFill>
          </a:ln>
        </p:spPr>
        <p:txBody>
          <a:bodyPr vert="horz" lIns="94796" tIns="47398" rIns="94796" bIns="47398" rtlCol="0" anchor="ctr"/>
          <a:lstStyle/>
          <a:p>
            <a:endParaRPr lang="de-DE" dirty="0"/>
          </a:p>
        </p:txBody>
      </p:sp>
      <p:sp>
        <p:nvSpPr>
          <p:cNvPr id="5" name="Notizenplatzhalter 4"/>
          <p:cNvSpPr>
            <a:spLocks noGrp="1"/>
          </p:cNvSpPr>
          <p:nvPr>
            <p:ph type="body" sz="quarter" idx="3"/>
          </p:nvPr>
        </p:nvSpPr>
        <p:spPr>
          <a:xfrm>
            <a:off x="710407" y="4925407"/>
            <a:ext cx="5683250" cy="4029879"/>
          </a:xfrm>
          <a:prstGeom prst="rect">
            <a:avLst/>
          </a:prstGeom>
        </p:spPr>
        <p:txBody>
          <a:bodyPr vert="horz" lIns="94796" tIns="47398" rIns="94796" bIns="47398"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1" y="9721107"/>
            <a:ext cx="3078427" cy="513507"/>
          </a:xfrm>
          <a:prstGeom prst="rect">
            <a:avLst/>
          </a:prstGeom>
        </p:spPr>
        <p:txBody>
          <a:bodyPr vert="horz" lIns="94796" tIns="47398" rIns="94796" bIns="47398" rtlCol="0" anchor="b"/>
          <a:lstStyle>
            <a:lvl1pPr algn="l">
              <a:defRPr sz="1200"/>
            </a:lvl1pPr>
          </a:lstStyle>
          <a:p>
            <a:endParaRPr lang="de-DE" dirty="0"/>
          </a:p>
        </p:txBody>
      </p:sp>
      <p:sp>
        <p:nvSpPr>
          <p:cNvPr id="7" name="Foliennummernplatzhalter 6"/>
          <p:cNvSpPr>
            <a:spLocks noGrp="1"/>
          </p:cNvSpPr>
          <p:nvPr>
            <p:ph type="sldNum" sz="quarter" idx="5"/>
          </p:nvPr>
        </p:nvSpPr>
        <p:spPr>
          <a:xfrm>
            <a:off x="4023993" y="9721107"/>
            <a:ext cx="3078427" cy="513507"/>
          </a:xfrm>
          <a:prstGeom prst="rect">
            <a:avLst/>
          </a:prstGeom>
        </p:spPr>
        <p:txBody>
          <a:bodyPr vert="horz" lIns="94796" tIns="47398" rIns="94796" bIns="47398" rtlCol="0" anchor="b"/>
          <a:lstStyle>
            <a:lvl1pPr algn="r">
              <a:defRPr sz="1200"/>
            </a:lvl1pPr>
          </a:lstStyle>
          <a:p>
            <a:fld id="{61E206F3-4D4A-495F-95DF-884EEFFF1726}" type="slidenum">
              <a:rPr lang="de-DE" smtClean="0"/>
              <a:t>‹Nr.›</a:t>
            </a:fld>
            <a:endParaRPr lang="de-DE" dirty="0"/>
          </a:p>
        </p:txBody>
      </p:sp>
    </p:spTree>
    <p:extLst>
      <p:ext uri="{BB962C8B-B14F-4D97-AF65-F5344CB8AC3E}">
        <p14:creationId xmlns:p14="http://schemas.microsoft.com/office/powerpoint/2010/main" val="931252935"/>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DE" dirty="0"/>
              <a:t>Vorstellung</a:t>
            </a:r>
          </a:p>
          <a:p>
            <a:pPr marL="171450" indent="-171450">
              <a:buFont typeface="Arial" panose="020B0604020202020204" pitchFamily="34" charset="0"/>
              <a:buChar char="•"/>
            </a:pPr>
            <a:r>
              <a:rPr lang="de-DE" dirty="0"/>
              <a:t>Bezugnahme auf die vorherigen Präsentationen</a:t>
            </a:r>
          </a:p>
          <a:p>
            <a:pPr marL="171450" indent="-171450">
              <a:buFont typeface="Arial" panose="020B0604020202020204" pitchFamily="34" charset="0"/>
              <a:buChar char="•"/>
            </a:pPr>
            <a:r>
              <a:rPr lang="de-DE" dirty="0"/>
              <a:t>Dank an die gute Zusammenarbeit Mit MW MI und allen Resorts</a:t>
            </a:r>
          </a:p>
          <a:p>
            <a:pPr marL="171450" indent="-171450">
              <a:buFont typeface="Arial" panose="020B0604020202020204" pitchFamily="34" charset="0"/>
              <a:buChar char="•"/>
            </a:pPr>
            <a:r>
              <a:rPr lang="de-DE" dirty="0"/>
              <a:t>Dank an das ganze Team, stetig wachsendes Team verdeutlicht auch die Bedeutung der E-Mobilität in Niedersachsen</a:t>
            </a:r>
          </a:p>
          <a:p>
            <a:endParaRPr lang="de-DE" dirty="0"/>
          </a:p>
        </p:txBody>
      </p:sp>
      <p:sp>
        <p:nvSpPr>
          <p:cNvPr id="4" name="Datumsplatzhalter 3"/>
          <p:cNvSpPr>
            <a:spLocks noGrp="1"/>
          </p:cNvSpPr>
          <p:nvPr>
            <p:ph type="dt" idx="1"/>
          </p:nvPr>
        </p:nvSpPr>
        <p:spPr/>
        <p:txBody>
          <a:bodyPr/>
          <a:lstStyle/>
          <a:p>
            <a:fld id="{7E8C51B3-EC75-4DF1-AF81-3EB3FFF110B0}" type="datetime1">
              <a:rPr lang="de-DE" smtClean="0"/>
              <a:t>12.11.2025</a:t>
            </a:fld>
            <a:endParaRPr lang="de-DE" dirty="0"/>
          </a:p>
        </p:txBody>
      </p:sp>
      <p:sp>
        <p:nvSpPr>
          <p:cNvPr id="5" name="Foliennummernplatzhalter 4"/>
          <p:cNvSpPr>
            <a:spLocks noGrp="1"/>
          </p:cNvSpPr>
          <p:nvPr>
            <p:ph type="sldNum" sz="quarter" idx="5"/>
          </p:nvPr>
        </p:nvSpPr>
        <p:spPr/>
        <p:txBody>
          <a:bodyPr/>
          <a:lstStyle/>
          <a:p>
            <a:fld id="{61E206F3-4D4A-495F-95DF-884EEFFF1726}" type="slidenum">
              <a:rPr lang="de-DE" smtClean="0"/>
              <a:t>1</a:t>
            </a:fld>
            <a:endParaRPr lang="de-DE" dirty="0"/>
          </a:p>
        </p:txBody>
      </p:sp>
    </p:spTree>
    <p:extLst>
      <p:ext uri="{BB962C8B-B14F-4D97-AF65-F5344CB8AC3E}">
        <p14:creationId xmlns:p14="http://schemas.microsoft.com/office/powerpoint/2010/main" val="13549495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Die NLStBV ist seit 2021 die zentrale Ansprechstelle für alle Themen rund um Elektromobilität und Ladeinfrastruktur. Sie ist außerdem das Gesicht der Elektromobilität nach außen und nimmt unterschiedliche Aufgaben im Land Niedersachsen wahr. </a:t>
            </a:r>
          </a:p>
          <a:p>
            <a:endParaRPr lang="de-DE" dirty="0"/>
          </a:p>
          <a:p>
            <a:r>
              <a:rPr lang="de-DE" dirty="0"/>
              <a:t>Förderprogramm in 2021 ….. Website erstellt….. Hotline für Antragsberatung</a:t>
            </a:r>
          </a:p>
          <a:p>
            <a:r>
              <a:rPr lang="de-DE" dirty="0"/>
              <a:t>Für nichtöffentliche LIS für Unternehmen. Fahrzeuge für BUND und Land LIS</a:t>
            </a:r>
          </a:p>
          <a:p>
            <a:r>
              <a:rPr lang="de-DE" dirty="0"/>
              <a:t>Nach 3 Monaten überzeichnet</a:t>
            </a:r>
          </a:p>
          <a:p>
            <a:endParaRPr lang="de-DE" dirty="0"/>
          </a:p>
          <a:p>
            <a:r>
              <a:rPr lang="de-DE" dirty="0"/>
              <a:t>---</a:t>
            </a:r>
            <a:r>
              <a:rPr lang="de-DE" dirty="0">
                <a:sym typeface="Wingdings" panose="05000000000000000000" pitchFamily="2" charset="2"/>
              </a:rPr>
              <a:t> Daraus ist der Erlass entstanden, dass die NLSTBV das Gesicht für Niedersachsen</a:t>
            </a:r>
            <a:endParaRPr lang="de-DE" dirty="0"/>
          </a:p>
          <a:p>
            <a:endParaRPr lang="de-DE" dirty="0"/>
          </a:p>
          <a:p>
            <a:endParaRPr lang="de-DE" dirty="0"/>
          </a:p>
          <a:p>
            <a:endParaRPr lang="de-DE" dirty="0"/>
          </a:p>
        </p:txBody>
      </p:sp>
      <p:sp>
        <p:nvSpPr>
          <p:cNvPr id="4" name="Datumsplatzhalter 3"/>
          <p:cNvSpPr>
            <a:spLocks noGrp="1"/>
          </p:cNvSpPr>
          <p:nvPr>
            <p:ph type="dt" idx="1"/>
          </p:nvPr>
        </p:nvSpPr>
        <p:spPr/>
        <p:txBody>
          <a:bodyPr/>
          <a:lstStyle/>
          <a:p>
            <a:fld id="{7E8C51B3-EC75-4DF1-AF81-3EB3FFF110B0}" type="datetime1">
              <a:rPr lang="de-DE" smtClean="0"/>
              <a:t>12.11.2025</a:t>
            </a:fld>
            <a:endParaRPr lang="de-DE" dirty="0"/>
          </a:p>
        </p:txBody>
      </p:sp>
      <p:sp>
        <p:nvSpPr>
          <p:cNvPr id="5" name="Foliennummernplatzhalter 4"/>
          <p:cNvSpPr>
            <a:spLocks noGrp="1"/>
          </p:cNvSpPr>
          <p:nvPr>
            <p:ph type="sldNum" sz="quarter" idx="5"/>
          </p:nvPr>
        </p:nvSpPr>
        <p:spPr/>
        <p:txBody>
          <a:bodyPr/>
          <a:lstStyle/>
          <a:p>
            <a:fld id="{61E206F3-4D4A-495F-95DF-884EEFFF1726}" type="slidenum">
              <a:rPr lang="de-DE" smtClean="0"/>
              <a:t>2</a:t>
            </a:fld>
            <a:endParaRPr lang="de-DE" dirty="0"/>
          </a:p>
        </p:txBody>
      </p:sp>
    </p:spTree>
    <p:extLst>
      <p:ext uri="{BB962C8B-B14F-4D97-AF65-F5344CB8AC3E}">
        <p14:creationId xmlns:p14="http://schemas.microsoft.com/office/powerpoint/2010/main" val="290193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*Ein großes Thema was uns neben der Elektrifizierung der Landesflotte und Liegenschaften bewegt hat waren die </a:t>
            </a:r>
            <a:r>
              <a:rPr lang="de-DE" dirty="0" err="1"/>
              <a:t>Ladeinfrastukturkonzepte</a:t>
            </a:r>
            <a:r>
              <a:rPr lang="de-DE" dirty="0"/>
              <a:t> heute der Abschluss….. Ein Zwischenabschluss</a:t>
            </a:r>
          </a:p>
          <a:p>
            <a:r>
              <a:rPr lang="de-DE" dirty="0"/>
              <a:t>*Begonnen hat alles 29.6.2021 erster Aufschlag</a:t>
            </a:r>
          </a:p>
          <a:p>
            <a:endParaRPr lang="de-DE" dirty="0"/>
          </a:p>
          <a:p>
            <a:r>
              <a:rPr lang="de-DE" dirty="0"/>
              <a:t>Auf der Recherche hat die NOW hat in 2014 geschrieben, dass die Kommunen die wichtigsten Partner sind, neben natürlich auch die Unternehmen nur gemeinsam ist dies zu schaffen</a:t>
            </a:r>
          </a:p>
          <a:p>
            <a:endParaRPr lang="de-DE" dirty="0"/>
          </a:p>
          <a:p>
            <a:r>
              <a:rPr lang="de-DE" dirty="0"/>
              <a:t>Diese Idee in NLStBV von den Elektromobilitätsmanagern nach einem Monat entwickelt</a:t>
            </a:r>
          </a:p>
          <a:p>
            <a:r>
              <a:rPr lang="de-DE" dirty="0"/>
              <a:t>Ziel: mit allen Kommunen niedrigschwellig und kostenfrei Ladeinfrastrukturkonzepte entwickeln</a:t>
            </a:r>
          </a:p>
          <a:p>
            <a:r>
              <a:rPr lang="de-DE" dirty="0"/>
              <a:t>Außerdem Ziel: </a:t>
            </a:r>
            <a:r>
              <a:rPr lang="de-DE" dirty="0" err="1"/>
              <a:t>Kontaktpartner:innen</a:t>
            </a:r>
            <a:r>
              <a:rPr lang="de-DE" dirty="0"/>
              <a:t> und Verantwortlichkeiten vor Ort erzeugen</a:t>
            </a:r>
          </a:p>
          <a:p>
            <a:r>
              <a:rPr lang="de-DE" dirty="0"/>
              <a:t>Nebeneffekt: Medieninteresse war da und Berichte bei NDR und ARD Mittagsmagazin (3.12.2021, NDR ist über eine PI des MW aufmerksam geworden, dass die NLStBV Kommunen berät) mit LK Wolfenbüttel</a:t>
            </a:r>
          </a:p>
          <a:p>
            <a:endParaRPr lang="de-DE" dirty="0"/>
          </a:p>
          <a:p>
            <a:r>
              <a:rPr lang="de-DE" dirty="0"/>
              <a:t>Der NDR gab Auftrieb</a:t>
            </a:r>
          </a:p>
          <a:p>
            <a:endParaRPr lang="de-DE" dirty="0"/>
          </a:p>
          <a:p>
            <a:r>
              <a:rPr lang="de-DE" dirty="0"/>
              <a:t>Wie durchführen?</a:t>
            </a:r>
          </a:p>
          <a:p>
            <a:r>
              <a:rPr lang="de-DE" dirty="0"/>
              <a:t>Gestartet mit acht Städten(Stadt Cuxhaven, Stadt Bramsche,  Gemeinde Weyhe und Stuhr, Samtgemeinde Aue, Gemeinde Gießen, Clausthal-Zellerfeld und Nordenham) Modellkommunen im November 2021,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45 Landkreise, weil Städte zu viele</a:t>
            </a:r>
          </a:p>
          <a:p>
            <a:r>
              <a:rPr lang="de-DE" dirty="0"/>
              <a:t>ab Mai 2022 paralleler Beginn mit Modelllandkreisen (24.Mai 2022 erster E-Mobilität-Summit (Aufruf Landkreise), Emsland, Hildesheim, Harburg)</a:t>
            </a:r>
          </a:p>
          <a:p>
            <a:r>
              <a:rPr lang="de-DE" dirty="0"/>
              <a:t>Zügige Aufnahme weiterer Landkreise: Erweiterung Stück für Stück </a:t>
            </a:r>
          </a:p>
          <a:p>
            <a:r>
              <a:rPr lang="de-DE" dirty="0"/>
              <a:t>Heute läuft die letzte Runde zu Ende und am Ende des Tages erhalten die vorerst letzten 14 Städte und Landkreise mit ihren kreisangehörigen Kommunen ihre Konzepte. 4 Jahre Arbeit gehen zu Ende, an der sich </a:t>
            </a:r>
            <a:r>
              <a:rPr lang="de-DE" b="1" dirty="0"/>
              <a:t>rund 300 von 400 Kommunen (genau 306 von 403 = 76 %) in Niedersachsen beteiligt haben und an der rund 500 Menschen mitgewirkt haben. (ohne gesetzlichen Auftrag) Motivation war so groß, gute Zusammenarbeit trotz klammer Kassen und eines hohen Arbeitspensums. LIS (6 Monate, realistisch bis 12 Monate) das hat es auch gebraucht</a:t>
            </a:r>
          </a:p>
          <a:p>
            <a:endParaRPr lang="de-DE" dirty="0"/>
          </a:p>
        </p:txBody>
      </p:sp>
      <p:sp>
        <p:nvSpPr>
          <p:cNvPr id="4" name="Datumsplatzhalter 3"/>
          <p:cNvSpPr>
            <a:spLocks noGrp="1"/>
          </p:cNvSpPr>
          <p:nvPr>
            <p:ph type="dt" idx="1"/>
          </p:nvPr>
        </p:nvSpPr>
        <p:spPr/>
        <p:txBody>
          <a:bodyPr/>
          <a:lstStyle/>
          <a:p>
            <a:fld id="{7E8C51B3-EC75-4DF1-AF81-3EB3FFF110B0}" type="datetime1">
              <a:rPr lang="de-DE" smtClean="0"/>
              <a:t>12.11.2025</a:t>
            </a:fld>
            <a:endParaRPr lang="de-DE" dirty="0"/>
          </a:p>
        </p:txBody>
      </p:sp>
      <p:sp>
        <p:nvSpPr>
          <p:cNvPr id="5" name="Foliennummernplatzhalter 4"/>
          <p:cNvSpPr>
            <a:spLocks noGrp="1"/>
          </p:cNvSpPr>
          <p:nvPr>
            <p:ph type="sldNum" sz="quarter" idx="5"/>
          </p:nvPr>
        </p:nvSpPr>
        <p:spPr/>
        <p:txBody>
          <a:bodyPr/>
          <a:lstStyle/>
          <a:p>
            <a:fld id="{61E206F3-4D4A-495F-95DF-884EEFFF1726}" type="slidenum">
              <a:rPr lang="de-DE" smtClean="0"/>
              <a:t>3</a:t>
            </a:fld>
            <a:endParaRPr lang="de-DE" dirty="0"/>
          </a:p>
        </p:txBody>
      </p:sp>
    </p:spTree>
    <p:extLst>
      <p:ext uri="{BB962C8B-B14F-4D97-AF65-F5344CB8AC3E}">
        <p14:creationId xmlns:p14="http://schemas.microsoft.com/office/powerpoint/2010/main" val="27188905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1" i="1" u="sng" dirty="0">
                <a:solidFill>
                  <a:srgbClr val="FF0000"/>
                </a:solidFill>
                <a:highlight>
                  <a:srgbClr val="FFFF00"/>
                </a:highlight>
                <a:latin typeface="NDSFrutiger 45 Light" panose="02000403040000020004" pitchFamily="2" charset="0"/>
              </a:rPr>
              <a:t>Prozess in den </a:t>
            </a:r>
            <a:r>
              <a:rPr lang="de-DE" sz="1200" b="1" i="1" u="sng" dirty="0" err="1">
                <a:solidFill>
                  <a:srgbClr val="FF0000"/>
                </a:solidFill>
                <a:highlight>
                  <a:srgbClr val="FFFF00"/>
                </a:highlight>
                <a:latin typeface="NDSFrutiger 45 Light" panose="02000403040000020004" pitchFamily="2" charset="0"/>
              </a:rPr>
              <a:t>KOmmunen</a:t>
            </a:r>
            <a:endParaRPr lang="de-DE" sz="1200" b="1" i="1" u="sng" dirty="0">
              <a:solidFill>
                <a:srgbClr val="FF0000"/>
              </a:solidFill>
              <a:highlight>
                <a:srgbClr val="FFFF00"/>
              </a:highlight>
              <a:latin typeface="NDSFrutiger 45 Light" panose="02000403040000020004"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dirty="0">
              <a:latin typeface="NDSFrutiger 45 Light" panose="02000403040000020004"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latin typeface="NDSFrutiger 45 Light" panose="02000403040000020004" pitchFamily="2" charset="0"/>
              </a:rPr>
              <a:t>Damit haben 85 % aller Kommunen in Niedersachsen ein eigenes Ladeinfrastrukturkonzept</a:t>
            </a:r>
          </a:p>
          <a:p>
            <a:r>
              <a:rPr lang="de-DE" dirty="0"/>
              <a:t>(selbsterstellt: BS, WOB, OS, OL, Emden, LK Cuxhaven und LK Lüneburg)</a:t>
            </a:r>
          </a:p>
          <a:p>
            <a:r>
              <a:rPr lang="de-DE" b="1" i="1" u="sng" dirty="0"/>
              <a:t>Landreise die nicht wollten: </a:t>
            </a:r>
            <a:r>
              <a:rPr lang="de-DE" b="1" i="1" u="sng" dirty="0" err="1"/>
              <a:t>grafschaft</a:t>
            </a:r>
            <a:r>
              <a:rPr lang="de-DE" b="1" i="1" u="sng" dirty="0"/>
              <a:t> Bentheim, Vechta, Diepholz, Heidekreis, Uelzen, Salzgitter und Holzminden) </a:t>
            </a:r>
          </a:p>
          <a:p>
            <a:r>
              <a:rPr lang="de-DE" dirty="0"/>
              <a:t>Hier wurden also diverse Daten zusammengestellt: mit einer eigenen Rechnung der NLStBV wurde bestimmt, wie viel Ladeleistung es in den Kommunen braucht, um die Klimaziele im Verkehrsbereich zu erreichen. Außerdem wurden mit den über 500 Kolleginnen und Kollegen aus den Kommune die richtigen Standorte vor Ort in den Kommunen identifiziert. Zu guter Letzt wurden auch pauschale Netzabfragen bei den Netzbetriebsgesellschaften für die ermittelten Standorte gestellt. </a:t>
            </a:r>
          </a:p>
          <a:p>
            <a:r>
              <a:rPr lang="de-DE" dirty="0"/>
              <a:t>Hier noch erweitern</a:t>
            </a:r>
          </a:p>
          <a:p>
            <a:endParaRPr lang="de-DE" dirty="0"/>
          </a:p>
          <a:p>
            <a:endParaRPr lang="de-DE" dirty="0"/>
          </a:p>
          <a:p>
            <a:endParaRPr lang="de-DE" dirty="0"/>
          </a:p>
          <a:p>
            <a:endParaRPr lang="de-DE" dirty="0"/>
          </a:p>
          <a:p>
            <a:endParaRPr lang="de-DE" dirty="0"/>
          </a:p>
          <a:p>
            <a:r>
              <a:rPr lang="de-DE" dirty="0"/>
              <a:t>Diese Informationen liegen nun alle vor.</a:t>
            </a:r>
          </a:p>
        </p:txBody>
      </p:sp>
      <p:sp>
        <p:nvSpPr>
          <p:cNvPr id="4" name="Datumsplatzhalter 3"/>
          <p:cNvSpPr>
            <a:spLocks noGrp="1"/>
          </p:cNvSpPr>
          <p:nvPr>
            <p:ph type="dt" idx="1"/>
          </p:nvPr>
        </p:nvSpPr>
        <p:spPr/>
        <p:txBody>
          <a:bodyPr/>
          <a:lstStyle/>
          <a:p>
            <a:fld id="{B38752E4-EFE0-41B4-8267-3140C58D45EA}" type="datetime1">
              <a:rPr lang="de-DE" smtClean="0"/>
              <a:t>12.11.2025</a:t>
            </a:fld>
            <a:endParaRPr lang="de-DE" dirty="0"/>
          </a:p>
        </p:txBody>
      </p:sp>
      <p:sp>
        <p:nvSpPr>
          <p:cNvPr id="5" name="Foliennummernplatzhalter 4"/>
          <p:cNvSpPr>
            <a:spLocks noGrp="1"/>
          </p:cNvSpPr>
          <p:nvPr>
            <p:ph type="sldNum" sz="quarter" idx="5"/>
          </p:nvPr>
        </p:nvSpPr>
        <p:spPr/>
        <p:txBody>
          <a:bodyPr/>
          <a:lstStyle/>
          <a:p>
            <a:fld id="{61E206F3-4D4A-495F-95DF-884EEFFF1726}" type="slidenum">
              <a:rPr lang="de-DE" smtClean="0"/>
              <a:t>4</a:t>
            </a:fld>
            <a:endParaRPr lang="de-DE" dirty="0"/>
          </a:p>
        </p:txBody>
      </p:sp>
    </p:spTree>
    <p:extLst>
      <p:ext uri="{BB962C8B-B14F-4D97-AF65-F5344CB8AC3E}">
        <p14:creationId xmlns:p14="http://schemas.microsoft.com/office/powerpoint/2010/main" val="33797175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Durch die Ladeinfrastrukturkonzepte ist ein riesiges Potenzial in Niedersachsen entstanden. </a:t>
            </a:r>
          </a:p>
          <a:p>
            <a:endParaRPr lang="de-DE" dirty="0"/>
          </a:p>
          <a:p>
            <a:r>
              <a:rPr lang="de-DE" dirty="0"/>
              <a:t>Es war schon immer der Weg der NLStBV: Das endgültige Ziel bestimmen und eine geeignete Handlung finden, um einen möglichst großen Effekt zu erzielen. Darauf haben wir kontinuierlich hingearbeitet. </a:t>
            </a:r>
          </a:p>
          <a:p>
            <a:endParaRPr lang="de-DE" dirty="0"/>
          </a:p>
          <a:p>
            <a:r>
              <a:rPr lang="de-DE" dirty="0"/>
              <a:t>Für uns ist klar: Das Land und die Kommunen sind keine Ladepunktbetreiber. Aber wir wollen die Möglichkeiten schaffen, damit möglichst viel sinnvolle Investition in die Fläche geschehen kann und Ladeinfrastruktur schnell aufgebaut wird.</a:t>
            </a:r>
          </a:p>
          <a:p>
            <a:endParaRPr lang="de-DE" dirty="0"/>
          </a:p>
          <a:p>
            <a:r>
              <a:rPr lang="de-DE" dirty="0"/>
              <a:t>Nun erproben wir in zwei Modellregionen ein neues Ausschreibungsformat: anstatt dass Kommunen einzeln ausschreiben und dann keine oder wenig Chancen auf dem Markt haben, die Ladeinfrastruktur ohne eigene Kostenbeteiligung zu erhalten, versuchen wir etwas neues. In unserem Modell werden sämtliche Kommunen des Landkreises sich zusammentun und über den Landkreis ausschreiben. Das bietet den Vorteil, das größere Gebiete vergeben werden können, die groß genug sind um nach Losen aufgeteilt werden zu können. Außerdem haben auch nicht alle Kommunen eigene Ausschreibungsstellen, die Landkreise sind somit eine willkommene Unterstützung. Gleichzeitig sagen viele </a:t>
            </a:r>
            <a:r>
              <a:rPr lang="de-DE" dirty="0" err="1"/>
              <a:t>Ladepunktbetreiber:innen</a:t>
            </a:r>
            <a:r>
              <a:rPr lang="de-DE" dirty="0"/>
              <a:t>, dass ihnen große Volumina lieber sind. So werden kritische Skaleneffekte erreicht und Kommunen können mehr Ladeinfrastruktur in kürzerer Zeit ermöglichen.</a:t>
            </a:r>
          </a:p>
          <a:p>
            <a:endParaRPr lang="de-DE" dirty="0"/>
          </a:p>
          <a:p>
            <a:r>
              <a:rPr lang="de-DE" dirty="0"/>
              <a:t>Sollte der Versuch in den beiden Modellregionen erfolgreich sein, wird die NLStBV eine Mustervorlage für alle Kommunen in Niedersachsen bereitstellen und eine Beratung zum Ausfüllen der Ausschreibungsunterlagen anbieten.</a:t>
            </a:r>
          </a:p>
          <a:p>
            <a:r>
              <a:rPr lang="de-DE" dirty="0"/>
              <a:t>Bis März Vergaben (Zuschlag)</a:t>
            </a:r>
          </a:p>
          <a:p>
            <a:r>
              <a:rPr lang="de-DE" dirty="0"/>
              <a:t>Herausgabe: Sommer 2026 (fertige Muster), stellen wir auf Anfrage zur Verfügung und Beratung</a:t>
            </a:r>
          </a:p>
          <a:p>
            <a:r>
              <a:rPr lang="de-DE" dirty="0"/>
              <a:t>Im nächsten E-Summit bekommen sie dann ganz frisch die neuen Ergebnisse.</a:t>
            </a:r>
          </a:p>
          <a:p>
            <a:endParaRPr lang="de-DE" dirty="0"/>
          </a:p>
          <a:p>
            <a:endParaRPr lang="de-DE" dirty="0"/>
          </a:p>
        </p:txBody>
      </p:sp>
      <p:sp>
        <p:nvSpPr>
          <p:cNvPr id="4" name="Datumsplatzhalter 3"/>
          <p:cNvSpPr>
            <a:spLocks noGrp="1"/>
          </p:cNvSpPr>
          <p:nvPr>
            <p:ph type="dt" idx="1"/>
          </p:nvPr>
        </p:nvSpPr>
        <p:spPr/>
        <p:txBody>
          <a:bodyPr/>
          <a:lstStyle/>
          <a:p>
            <a:fld id="{7E8C51B3-EC75-4DF1-AF81-3EB3FFF110B0}" type="datetime1">
              <a:rPr lang="de-DE" smtClean="0"/>
              <a:t>12.11.2025</a:t>
            </a:fld>
            <a:endParaRPr lang="de-DE" dirty="0"/>
          </a:p>
        </p:txBody>
      </p:sp>
      <p:sp>
        <p:nvSpPr>
          <p:cNvPr id="5" name="Foliennummernplatzhalter 4"/>
          <p:cNvSpPr>
            <a:spLocks noGrp="1"/>
          </p:cNvSpPr>
          <p:nvPr>
            <p:ph type="sldNum" sz="quarter" idx="5"/>
          </p:nvPr>
        </p:nvSpPr>
        <p:spPr/>
        <p:txBody>
          <a:bodyPr/>
          <a:lstStyle/>
          <a:p>
            <a:fld id="{61E206F3-4D4A-495F-95DF-884EEFFF1726}" type="slidenum">
              <a:rPr lang="de-DE" smtClean="0"/>
              <a:t>5</a:t>
            </a:fld>
            <a:endParaRPr lang="de-DE" dirty="0"/>
          </a:p>
        </p:txBody>
      </p:sp>
    </p:spTree>
    <p:extLst>
      <p:ext uri="{BB962C8B-B14F-4D97-AF65-F5344CB8AC3E}">
        <p14:creationId xmlns:p14="http://schemas.microsoft.com/office/powerpoint/2010/main" val="12093564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Hier sehen Sie Fahrzeuge der NLStBV im regionalen Geschäftsbereich Hameln!</a:t>
            </a:r>
          </a:p>
          <a:p>
            <a:r>
              <a:rPr lang="de-DE" dirty="0"/>
              <a:t>Typische Streckenfahrzeuge (größter Fuhrpark Polizei (Vortrag von MW und Polizei)</a:t>
            </a:r>
          </a:p>
          <a:p>
            <a:endParaRPr lang="de-DE" dirty="0"/>
          </a:p>
          <a:p>
            <a:r>
              <a:rPr lang="de-DE" dirty="0"/>
              <a:t>Klimaziele</a:t>
            </a:r>
          </a:p>
          <a:p>
            <a:r>
              <a:rPr lang="de-DE" dirty="0"/>
              <a:t>Niedersachsenbeitrag, Vorbildfunktion</a:t>
            </a:r>
          </a:p>
          <a:p>
            <a:r>
              <a:rPr lang="de-DE" dirty="0" err="1"/>
              <a:t>Resssortübergreifend</a:t>
            </a:r>
            <a:endParaRPr lang="de-DE" dirty="0"/>
          </a:p>
          <a:p>
            <a:r>
              <a:rPr lang="de-DE" dirty="0"/>
              <a:t> Patrizia</a:t>
            </a:r>
          </a:p>
          <a:p>
            <a:endParaRPr lang="de-DE" dirty="0"/>
          </a:p>
          <a:p>
            <a:r>
              <a:rPr lang="de-DE" dirty="0"/>
              <a:t>Die NLStBV unterstützt das Ministerium für Wirtschaft, Bauen und Verkehr </a:t>
            </a:r>
          </a:p>
        </p:txBody>
      </p:sp>
      <p:sp>
        <p:nvSpPr>
          <p:cNvPr id="4" name="Datumsplatzhalter 3"/>
          <p:cNvSpPr>
            <a:spLocks noGrp="1"/>
          </p:cNvSpPr>
          <p:nvPr>
            <p:ph type="dt" idx="1"/>
          </p:nvPr>
        </p:nvSpPr>
        <p:spPr/>
        <p:txBody>
          <a:bodyPr/>
          <a:lstStyle/>
          <a:p>
            <a:fld id="{7E8C51B3-EC75-4DF1-AF81-3EB3FFF110B0}" type="datetime1">
              <a:rPr lang="de-DE" smtClean="0"/>
              <a:t>12.11.2025</a:t>
            </a:fld>
            <a:endParaRPr lang="de-DE" dirty="0"/>
          </a:p>
        </p:txBody>
      </p:sp>
      <p:sp>
        <p:nvSpPr>
          <p:cNvPr id="5" name="Foliennummernplatzhalter 4"/>
          <p:cNvSpPr>
            <a:spLocks noGrp="1"/>
          </p:cNvSpPr>
          <p:nvPr>
            <p:ph type="sldNum" sz="quarter" idx="5"/>
          </p:nvPr>
        </p:nvSpPr>
        <p:spPr/>
        <p:txBody>
          <a:bodyPr/>
          <a:lstStyle/>
          <a:p>
            <a:fld id="{61E206F3-4D4A-495F-95DF-884EEFFF1726}" type="slidenum">
              <a:rPr lang="de-DE" smtClean="0"/>
              <a:t>6</a:t>
            </a:fld>
            <a:endParaRPr lang="de-DE" dirty="0"/>
          </a:p>
        </p:txBody>
      </p:sp>
    </p:spTree>
    <p:extLst>
      <p:ext uri="{BB962C8B-B14F-4D97-AF65-F5344CB8AC3E}">
        <p14:creationId xmlns:p14="http://schemas.microsoft.com/office/powerpoint/2010/main" val="33199676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Nachdem die beiden Hauptziele im E-Pkw-Bereich, den Ausbau der öffentlich zugänglichen Ladeinfrastruktur in Kommunen und im Land selbst zu unterstützen, in ihrer Bearbeitung schon gut fortgeschritten sind, wollen wir uns zunehmend auch den Herausforderungen im E-Lkw-Bereich widmen. </a:t>
            </a:r>
          </a:p>
          <a:p>
            <a:endParaRPr lang="de-DE" dirty="0"/>
          </a:p>
          <a:p>
            <a:r>
              <a:rPr lang="de-DE" dirty="0"/>
              <a:t>Hierzu sind wir aktuell mit verschiedenen </a:t>
            </a:r>
            <a:r>
              <a:rPr lang="de-DE" dirty="0" err="1"/>
              <a:t>Stakeholder:innen</a:t>
            </a:r>
            <a:r>
              <a:rPr lang="de-DE" dirty="0"/>
              <a:t> im Austausch und freuen uns über weitere Gespräche. </a:t>
            </a:r>
          </a:p>
          <a:p>
            <a:r>
              <a:rPr lang="de-DE" dirty="0"/>
              <a:t>Datenanalyse, erste Strategie-Gedanken mit dem MW, Stakeholder-Austausch, zunehmend </a:t>
            </a:r>
            <a:r>
              <a:rPr lang="de-DE" dirty="0" err="1"/>
              <a:t>Ausr´tusch</a:t>
            </a:r>
            <a:r>
              <a:rPr lang="de-DE" dirty="0"/>
              <a:t> mit Unternehmen, Netzwerken, nehmen sie gern Kontakt uns auf, gern auch in der nächsten Pause</a:t>
            </a:r>
          </a:p>
        </p:txBody>
      </p:sp>
      <p:sp>
        <p:nvSpPr>
          <p:cNvPr id="4" name="Datumsplatzhalter 3"/>
          <p:cNvSpPr>
            <a:spLocks noGrp="1"/>
          </p:cNvSpPr>
          <p:nvPr>
            <p:ph type="dt" idx="1"/>
          </p:nvPr>
        </p:nvSpPr>
        <p:spPr/>
        <p:txBody>
          <a:bodyPr/>
          <a:lstStyle/>
          <a:p>
            <a:fld id="{7E8C51B3-EC75-4DF1-AF81-3EB3FFF110B0}" type="datetime1">
              <a:rPr lang="de-DE" smtClean="0"/>
              <a:t>12.11.2025</a:t>
            </a:fld>
            <a:endParaRPr lang="de-DE" dirty="0"/>
          </a:p>
        </p:txBody>
      </p:sp>
      <p:sp>
        <p:nvSpPr>
          <p:cNvPr id="5" name="Foliennummernplatzhalter 4"/>
          <p:cNvSpPr>
            <a:spLocks noGrp="1"/>
          </p:cNvSpPr>
          <p:nvPr>
            <p:ph type="sldNum" sz="quarter" idx="5"/>
          </p:nvPr>
        </p:nvSpPr>
        <p:spPr/>
        <p:txBody>
          <a:bodyPr/>
          <a:lstStyle/>
          <a:p>
            <a:fld id="{61E206F3-4D4A-495F-95DF-884EEFFF1726}" type="slidenum">
              <a:rPr lang="de-DE" smtClean="0"/>
              <a:t>7</a:t>
            </a:fld>
            <a:endParaRPr lang="de-DE" dirty="0"/>
          </a:p>
        </p:txBody>
      </p:sp>
    </p:spTree>
    <p:extLst>
      <p:ext uri="{BB962C8B-B14F-4D97-AF65-F5344CB8AC3E}">
        <p14:creationId xmlns:p14="http://schemas.microsoft.com/office/powerpoint/2010/main" val="32616733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i="1" u="sng" dirty="0"/>
              <a:t>GUIDES anschauen</a:t>
            </a:r>
          </a:p>
          <a:p>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b="1" i="0" dirty="0">
                <a:solidFill>
                  <a:srgbClr val="000000"/>
                </a:solidFill>
                <a:effectLst/>
                <a:latin typeface="Arial" panose="020B0604020202020204" pitchFamily="34" charset="0"/>
              </a:rPr>
              <a:t>Gesetz zum Aufbau einer gebäudeintegrierten Lade- und Leitungsinfrastruktur für die Elektromobilität* (Gebäude-Elektromobilitätsinfrastruktur-Gesetz - GEIG)</a:t>
            </a:r>
          </a:p>
          <a:p>
            <a:endParaRPr lang="de-DE" dirty="0"/>
          </a:p>
          <a:p>
            <a:r>
              <a:rPr lang="de-DE" dirty="0"/>
              <a:t>Aus dem „Ladeinfrastruktur-Treff Niedersachsen“ des letzten Jahres ging der Wunsch hervor, dass Guides und Handreichungen zu den Themen GEIG (Gesetz Elektroladeinfrastruktur an Wohn- und Nicht-Wohngebäuden) sowie dem Thema Laden am Arbeitsort entstehen. Diese Inhalte wurden von der NLStBV aufbereitet und können von den verschiedensten </a:t>
            </a:r>
            <a:r>
              <a:rPr lang="de-DE" dirty="0" err="1"/>
              <a:t>Akteur:innen</a:t>
            </a:r>
            <a:r>
              <a:rPr lang="de-DE" dirty="0"/>
              <a:t> demnächst genutzt werden. So z. B. von Unternehmen und Kommunen die Ladeinfrastruktur für Ihre Mitarbeitenden zur Verfügung stellen wollen oder sämtlichen </a:t>
            </a:r>
            <a:r>
              <a:rPr lang="de-DE" dirty="0" err="1"/>
              <a:t>Gebäudeneigentümerin</a:t>
            </a:r>
            <a:r>
              <a:rPr lang="de-DE" dirty="0"/>
              <a:t>, an deren Gebäude mehr als 20 Stellplätze grenzen. Diese müssen nach dem GEIG nämlich seit diesem Jahr mindestens einen Ladepunkt bereitstellen. Des weiteren ist für verschiedene Fälle Ladeinfrastruktur zu errichten.</a:t>
            </a:r>
          </a:p>
          <a:p>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effectLst/>
                <a:latin typeface="NDSFrutiger 45 Light" panose="02000403040000020004" pitchFamily="2" charset="0"/>
                <a:ea typeface="Calibri" panose="020F0502020204030204" pitchFamily="34" charset="0"/>
                <a:cs typeface="Times New Roman" panose="02020603050405020304" pitchFamily="18" charset="0"/>
              </a:rPr>
              <a:t>Der Guide verfolgt das Ziel, Ihnen Informationen zum Aufbau einer Ladeinfrastruktur für das Laden beim Arbeitgeber bereitzustellen. Der Guide richtet sich dabei an alle Arbeitgeberinnen und Arbeitgeber, die Ihren Mitarbeiterinnen und Mitarbeitern das Laden am Arbeitsplatz ermöglichen wollen. Dies umfasst Kommunen genauso wie kleine und mittlere Unternehmen (KMU) oder Großunternehmen. </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effectLst/>
                <a:latin typeface="NDSFrutiger 45 Light" panose="02000403040000020004" pitchFamily="2" charset="0"/>
                <a:ea typeface="Calibri" panose="020F0502020204030204" pitchFamily="34" charset="0"/>
                <a:cs typeface="Times New Roman" panose="02020603050405020304" pitchFamily="18" charset="0"/>
              </a:rPr>
              <a:t>Für das Laden am Arbeitsplatz können verschiedene Fälle unterschieden werden: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effectLst/>
                <a:latin typeface="NDSFrutiger 45 Light" panose="02000403040000020004" pitchFamily="2" charset="0"/>
                <a:ea typeface="Calibri" panose="020F0502020204030204" pitchFamily="34" charset="0"/>
                <a:cs typeface="Times New Roman" panose="02020603050405020304" pitchFamily="18" charset="0"/>
              </a:rPr>
              <a:t>*ob die Ladesäulen selbst betrieben oder ein externes Unternehmen beauftragt werden soll.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1800" dirty="0">
                <a:effectLst/>
                <a:latin typeface="NDSFrutiger 45 Light" panose="02000403040000020004" pitchFamily="2" charset="0"/>
                <a:ea typeface="Calibri" panose="020F0502020204030204" pitchFamily="34" charset="0"/>
                <a:cs typeface="Times New Roman" panose="02020603050405020304" pitchFamily="18" charset="0"/>
              </a:rPr>
              <a:t>*ob die Ladesäulen einem eingeschränkten Nutzerinnen- und Nutzerkreis zugänglich sein sollen und somit als nicht-öffentlich zugängliche Ladeinfrastruktur eingestuft wird, oder ob sie allen Bürgerinnen und Bürgern zur Benutzung offenstehen und damit als öffentlich zugängliche Ladeinfrastruktur definiert ist.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1800" dirty="0">
                <a:effectLst/>
                <a:latin typeface="NDSFrutiger 45 Light" panose="02000403040000020004" pitchFamily="2" charset="0"/>
                <a:ea typeface="Calibri" panose="020F0502020204030204" pitchFamily="34" charset="0"/>
                <a:cs typeface="Times New Roman" panose="02020603050405020304" pitchFamily="18" charset="0"/>
              </a:rPr>
              <a:t>Je nachdem sind unterschiedliche rechtliche Rahmenbedingungen gegeben und bei der Umsetzung zu beachten.</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de-DE" dirty="0"/>
          </a:p>
          <a:p>
            <a:r>
              <a:rPr lang="de-DE" sz="1800" dirty="0">
                <a:effectLst/>
                <a:latin typeface="NDSFrutiger 45 Light" panose="02000403040000020004" pitchFamily="2" charset="0"/>
                <a:ea typeface="Calibri" panose="020F0502020204030204" pitchFamily="34" charset="0"/>
                <a:cs typeface="Times New Roman" panose="02020603050405020304" pitchFamily="18" charset="0"/>
              </a:rPr>
              <a:t>Die rechtlichen Rahmenbedingungen sind mitunter durch das Einkommenssteuergesetz (EStG), die Ladesäulenverordnung (LSV), die EU-Verordnung „Alternative Fuel Infrastructure Regulation“ (AFIR), das Gebäude-Elektromobilitätsinfrastruktur-Gesetz (GEIG) und das Energie­wirtschafts­gesetz (EnWG) gegeben.</a:t>
            </a:r>
            <a:endParaRPr lang="de-DE" dirty="0"/>
          </a:p>
          <a:p>
            <a:endParaRPr lang="de-DE" dirty="0"/>
          </a:p>
          <a:p>
            <a:r>
              <a:rPr lang="de-DE" dirty="0"/>
              <a:t>Die Guides stellen eine Ergänzung zu anderen verfügbaren Angeboten des Bundes und anderer Bundesländer zu unterschiedlichen Themen dar (z. B. Guide der NOW für das Laden in Mehrparteienhäusern).</a:t>
            </a:r>
          </a:p>
          <a:p>
            <a:endParaRPr lang="de-DE" dirty="0"/>
          </a:p>
          <a:p>
            <a:r>
              <a:rPr lang="de-DE" dirty="0"/>
              <a:t>März 2026 fertiggestellt (Mail und Online)</a:t>
            </a:r>
          </a:p>
        </p:txBody>
      </p:sp>
      <p:sp>
        <p:nvSpPr>
          <p:cNvPr id="4" name="Datumsplatzhalter 3"/>
          <p:cNvSpPr>
            <a:spLocks noGrp="1"/>
          </p:cNvSpPr>
          <p:nvPr>
            <p:ph type="dt" idx="1"/>
          </p:nvPr>
        </p:nvSpPr>
        <p:spPr/>
        <p:txBody>
          <a:bodyPr/>
          <a:lstStyle/>
          <a:p>
            <a:fld id="{7E8C51B3-EC75-4DF1-AF81-3EB3FFF110B0}" type="datetime1">
              <a:rPr lang="de-DE" smtClean="0"/>
              <a:t>12.11.2025</a:t>
            </a:fld>
            <a:endParaRPr lang="de-DE" dirty="0"/>
          </a:p>
        </p:txBody>
      </p:sp>
      <p:sp>
        <p:nvSpPr>
          <p:cNvPr id="5" name="Foliennummernplatzhalter 4"/>
          <p:cNvSpPr>
            <a:spLocks noGrp="1"/>
          </p:cNvSpPr>
          <p:nvPr>
            <p:ph type="sldNum" sz="quarter" idx="5"/>
          </p:nvPr>
        </p:nvSpPr>
        <p:spPr/>
        <p:txBody>
          <a:bodyPr/>
          <a:lstStyle/>
          <a:p>
            <a:fld id="{61E206F3-4D4A-495F-95DF-884EEFFF1726}" type="slidenum">
              <a:rPr lang="de-DE" smtClean="0"/>
              <a:t>8</a:t>
            </a:fld>
            <a:endParaRPr lang="de-DE" dirty="0"/>
          </a:p>
        </p:txBody>
      </p:sp>
    </p:spTree>
    <p:extLst>
      <p:ext uri="{BB962C8B-B14F-4D97-AF65-F5344CB8AC3E}">
        <p14:creationId xmlns:p14="http://schemas.microsoft.com/office/powerpoint/2010/main" val="25459262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Die NLStBV veranstaltet zwei Formate jedes Jahr, zu denen Verwaltung, Wirtschaft und Politik eingeladen sind.</a:t>
            </a:r>
          </a:p>
          <a:p>
            <a:r>
              <a:rPr lang="de-DE" dirty="0"/>
              <a:t>Seit 2024 dann auch „geöffnet“ für Unternehmen.</a:t>
            </a:r>
          </a:p>
          <a:p>
            <a:endParaRPr lang="de-DE" dirty="0"/>
          </a:p>
          <a:p>
            <a:r>
              <a:rPr lang="de-DE" dirty="0"/>
              <a:t>Der „Ladeinfrastruktur-Treff Niedersachsen“ ist das Fachinformations- und Workshopformat für alle Themen rund um Elektromobilität und Ladeinfrastruktur. Dieses Jahr fand er im September statt und es wurden Themen behandelt wie Ausschreibung von Ladeinfrastruktur in Kommunen, Parkplatz-PV, Batteriespeicher, die NOW und Nationale Leitstelle Ladeinfrastruktur aus Berlin waren da und haben die Aktivitäten des Bundes zu E-Pkw und E-Lkw vorgestellt. </a:t>
            </a:r>
          </a:p>
          <a:p>
            <a:endParaRPr lang="de-DE" dirty="0"/>
          </a:p>
          <a:p>
            <a:r>
              <a:rPr lang="de-DE" dirty="0"/>
              <a:t>Das andere Veranstaltungsformat ist der „Niedersächsische E-MOBILITY SUMMIT“, der heute stattfindet. Hier werden Jahr für Jahr die großen Leitlinien des Landes durch den Minister verkündet. Außerdem ist es die Plattform um den aktuellen Stand der Elektromobilität in Niedersachsen auf großer zu besprechen und sich breit zu vernetzen.</a:t>
            </a:r>
          </a:p>
          <a:p>
            <a:endParaRPr lang="de-DE" dirty="0"/>
          </a:p>
          <a:p>
            <a:r>
              <a:rPr lang="de-DE" dirty="0"/>
              <a:t>Wir hoffen, Sie haben heute einen tollen Tag. Wir bringen Akteurinnen und Akteure aus dem Ladeinfrastrukturbau und –betrieb, dem Fahrzeugbau, der Technologieentwicklung, den Erneuerbaren Energien, der Logistikbranche und aus der Politik und Landesverwaltung aus Kommune, Land und Bund zusammen.</a:t>
            </a:r>
          </a:p>
          <a:p>
            <a:endParaRPr lang="de-DE" dirty="0"/>
          </a:p>
        </p:txBody>
      </p:sp>
      <p:sp>
        <p:nvSpPr>
          <p:cNvPr id="4" name="Datumsplatzhalter 3"/>
          <p:cNvSpPr>
            <a:spLocks noGrp="1"/>
          </p:cNvSpPr>
          <p:nvPr>
            <p:ph type="dt" idx="1"/>
          </p:nvPr>
        </p:nvSpPr>
        <p:spPr/>
        <p:txBody>
          <a:bodyPr/>
          <a:lstStyle/>
          <a:p>
            <a:fld id="{7E8C51B3-EC75-4DF1-AF81-3EB3FFF110B0}" type="datetime1">
              <a:rPr lang="de-DE" smtClean="0"/>
              <a:t>12.11.2025</a:t>
            </a:fld>
            <a:endParaRPr lang="de-DE" dirty="0"/>
          </a:p>
        </p:txBody>
      </p:sp>
      <p:sp>
        <p:nvSpPr>
          <p:cNvPr id="5" name="Foliennummernplatzhalter 4"/>
          <p:cNvSpPr>
            <a:spLocks noGrp="1"/>
          </p:cNvSpPr>
          <p:nvPr>
            <p:ph type="sldNum" sz="quarter" idx="5"/>
          </p:nvPr>
        </p:nvSpPr>
        <p:spPr/>
        <p:txBody>
          <a:bodyPr/>
          <a:lstStyle/>
          <a:p>
            <a:fld id="{61E206F3-4D4A-495F-95DF-884EEFFF1726}" type="slidenum">
              <a:rPr lang="de-DE" smtClean="0"/>
              <a:t>9</a:t>
            </a:fld>
            <a:endParaRPr lang="de-DE" dirty="0"/>
          </a:p>
        </p:txBody>
      </p:sp>
    </p:spTree>
    <p:extLst>
      <p:ext uri="{BB962C8B-B14F-4D97-AF65-F5344CB8AC3E}">
        <p14:creationId xmlns:p14="http://schemas.microsoft.com/office/powerpoint/2010/main" val="32583514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Nachdem die beiden Hauptziele im E-Pkw-Bereich </a:t>
            </a:r>
          </a:p>
        </p:txBody>
      </p:sp>
      <p:sp>
        <p:nvSpPr>
          <p:cNvPr id="4" name="Datumsplatzhalter 3"/>
          <p:cNvSpPr>
            <a:spLocks noGrp="1"/>
          </p:cNvSpPr>
          <p:nvPr>
            <p:ph type="dt" idx="1"/>
          </p:nvPr>
        </p:nvSpPr>
        <p:spPr/>
        <p:txBody>
          <a:bodyPr/>
          <a:lstStyle/>
          <a:p>
            <a:fld id="{7E8C51B3-EC75-4DF1-AF81-3EB3FFF110B0}" type="datetime1">
              <a:rPr lang="de-DE" smtClean="0"/>
              <a:t>12.11.2025</a:t>
            </a:fld>
            <a:endParaRPr lang="de-DE" dirty="0"/>
          </a:p>
        </p:txBody>
      </p:sp>
      <p:sp>
        <p:nvSpPr>
          <p:cNvPr id="5" name="Foliennummernplatzhalter 4"/>
          <p:cNvSpPr>
            <a:spLocks noGrp="1"/>
          </p:cNvSpPr>
          <p:nvPr>
            <p:ph type="sldNum" sz="quarter" idx="5"/>
          </p:nvPr>
        </p:nvSpPr>
        <p:spPr/>
        <p:txBody>
          <a:bodyPr/>
          <a:lstStyle/>
          <a:p>
            <a:fld id="{61E206F3-4D4A-495F-95DF-884EEFFF1726}" type="slidenum">
              <a:rPr lang="de-DE" smtClean="0"/>
              <a:t>10</a:t>
            </a:fld>
            <a:endParaRPr lang="de-DE" dirty="0"/>
          </a:p>
        </p:txBody>
      </p:sp>
    </p:spTree>
    <p:extLst>
      <p:ext uri="{BB962C8B-B14F-4D97-AF65-F5344CB8AC3E}">
        <p14:creationId xmlns:p14="http://schemas.microsoft.com/office/powerpoint/2010/main" val="24011852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7" name="Rectangle 6"/>
          <p:cNvSpPr/>
          <p:nvPr userDrawn="1"/>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userDrawn="1"/>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77240"/>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de-DE"/>
              <a:t>Mastertitelformat bearbeiten</a:t>
            </a:r>
            <a:endParaRPr lang="en-US" dirty="0"/>
          </a:p>
        </p:txBody>
      </p:sp>
      <p:sp>
        <p:nvSpPr>
          <p:cNvPr id="3" name="Subtitle 2"/>
          <p:cNvSpPr>
            <a:spLocks noGrp="1"/>
          </p:cNvSpPr>
          <p:nvPr>
            <p:ph type="subTitle" idx="1"/>
          </p:nvPr>
        </p:nvSpPr>
        <p:spPr>
          <a:xfrm>
            <a:off x="1100051" y="4455621"/>
            <a:ext cx="10058400" cy="1143000"/>
          </a:xfrm>
          <a:prstGeom prst="rect">
            <a:avLst/>
          </a:prstGeo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lvl1pPr>
              <a:defRPr>
                <a:latin typeface="NDSFrutiger 45 Light" panose="02000403040000020004" pitchFamily="2" charset="0"/>
              </a:defRPr>
            </a:lvl1pPr>
          </a:lstStyle>
          <a:p>
            <a:r>
              <a:rPr lang="de-DE"/>
              <a:t>13.11.2025</a:t>
            </a:r>
            <a:endParaRPr lang="en-US" dirty="0"/>
          </a:p>
        </p:txBody>
      </p:sp>
      <p:sp>
        <p:nvSpPr>
          <p:cNvPr id="6" name="Slide Number Placeholder 5"/>
          <p:cNvSpPr>
            <a:spLocks noGrp="1"/>
          </p:cNvSpPr>
          <p:nvPr>
            <p:ph type="sldNum" sz="quarter" idx="12"/>
          </p:nvPr>
        </p:nvSpPr>
        <p:spPr/>
        <p:txBody>
          <a:bodyPr/>
          <a:lstStyle>
            <a:lvl1pPr>
              <a:defRPr>
                <a:latin typeface="NDSFrutiger 45 Light" panose="02000403040000020004" pitchFamily="2" charset="0"/>
              </a:defRPr>
            </a:lvl1pPr>
          </a:lstStyle>
          <a:p>
            <a:fld id="{4FAB73BC-B049-4115-A692-8D63A059BFB8}" type="slidenum">
              <a:rPr lang="en-US" smtClean="0"/>
              <a:pPr/>
              <a:t>‹Nr.›</a:t>
            </a:fld>
            <a:endParaRPr lang="en-US" dirty="0"/>
          </a:p>
        </p:txBody>
      </p:sp>
      <p:cxnSp>
        <p:nvCxnSpPr>
          <p:cNvPr id="9" name="Straight Connector 8"/>
          <p:cNvCxnSpPr/>
          <p:nvPr userDrawn="1"/>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1" name="Footer Placeholder 4">
            <a:extLst>
              <a:ext uri="{FF2B5EF4-FFF2-40B4-BE49-F238E27FC236}">
                <a16:creationId xmlns:a16="http://schemas.microsoft.com/office/drawing/2014/main" id="{CF433436-E0E9-4AF9-9E94-552A73F6CC62}"/>
              </a:ext>
            </a:extLst>
          </p:cNvPr>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latin typeface="NDSFrutiger 45 Light" panose="02000403040000020004" pitchFamily="2" charset="0"/>
              </a:defRPr>
            </a:lvl1pPr>
          </a:lstStyle>
          <a:p>
            <a:r>
              <a:rPr lang="de-DE">
                <a:latin typeface="NDSFrutiger 55 Roman" panose="02000503040000020004" pitchFamily="2" charset="0"/>
              </a:rPr>
              <a:t>NLStBV | Niedersächsischer E-MOBILITY SUMMIT 2025</a:t>
            </a:r>
            <a:endParaRPr lang="de-DE" dirty="0">
              <a:latin typeface="NDSFrutiger 55 Roman" panose="02000503040000020004" pitchFamily="2" charset="0"/>
            </a:endParaRPr>
          </a:p>
        </p:txBody>
      </p:sp>
      <p:pic>
        <p:nvPicPr>
          <p:cNvPr id="14" name="Grafik 13">
            <a:extLst>
              <a:ext uri="{FF2B5EF4-FFF2-40B4-BE49-F238E27FC236}">
                <a16:creationId xmlns:a16="http://schemas.microsoft.com/office/drawing/2014/main" id="{78EE824D-78C4-4143-B4D9-5A818741C7EF}"/>
              </a:ext>
            </a:extLst>
          </p:cNvPr>
          <p:cNvPicPr>
            <a:picLocks noChangeAspect="1"/>
          </p:cNvPicPr>
          <p:nvPr userDrawn="1"/>
        </p:nvPicPr>
        <p:blipFill>
          <a:blip r:embed="rId2"/>
          <a:stretch>
            <a:fillRect/>
          </a:stretch>
        </p:blipFill>
        <p:spPr>
          <a:xfrm>
            <a:off x="409516" y="115659"/>
            <a:ext cx="1817783" cy="808527"/>
          </a:xfrm>
          <a:prstGeom prst="rect">
            <a:avLst/>
          </a:prstGeom>
        </p:spPr>
      </p:pic>
      <p:pic>
        <p:nvPicPr>
          <p:cNvPr id="15" name="Grafik 14">
            <a:extLst>
              <a:ext uri="{FF2B5EF4-FFF2-40B4-BE49-F238E27FC236}">
                <a16:creationId xmlns:a16="http://schemas.microsoft.com/office/drawing/2014/main" id="{96FD93AA-C833-45E4-BAAE-56AFE6DD6463}"/>
              </a:ext>
            </a:extLst>
          </p:cNvPr>
          <p:cNvPicPr>
            <a:picLocks noChangeAspect="1"/>
          </p:cNvPicPr>
          <p:nvPr userDrawn="1"/>
        </p:nvPicPr>
        <p:blipFill>
          <a:blip r:embed="rId3"/>
          <a:stretch>
            <a:fillRect/>
          </a:stretch>
        </p:blipFill>
        <p:spPr>
          <a:xfrm>
            <a:off x="8313684" y="158351"/>
            <a:ext cx="3468800" cy="495918"/>
          </a:xfrm>
          <a:prstGeom prst="rect">
            <a:avLst/>
          </a:prstGeom>
        </p:spPr>
      </p:pic>
    </p:spTree>
    <p:extLst>
      <p:ext uri="{BB962C8B-B14F-4D97-AF65-F5344CB8AC3E}">
        <p14:creationId xmlns:p14="http://schemas.microsoft.com/office/powerpoint/2010/main" val="15349119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7" name="Content Placeholder 2">
            <a:extLst>
              <a:ext uri="{FF2B5EF4-FFF2-40B4-BE49-F238E27FC236}">
                <a16:creationId xmlns:a16="http://schemas.microsoft.com/office/drawing/2014/main" id="{984C0804-FF5F-4643-952C-D53A9CEA6446}"/>
              </a:ext>
            </a:extLst>
          </p:cNvPr>
          <p:cNvSpPr>
            <a:spLocks noGrp="1"/>
          </p:cNvSpPr>
          <p:nvPr>
            <p:ph sz="half" idx="1"/>
          </p:nvPr>
        </p:nvSpPr>
        <p:spPr>
          <a:xfrm>
            <a:off x="1097278" y="1845734"/>
            <a:ext cx="10058400" cy="4023221"/>
          </a:xfrm>
          <a:prstGeom prst="rect">
            <a:avLst/>
          </a:prstGeom>
        </p:spPr>
        <p:txBody>
          <a:bodyPr/>
          <a:lstStyle>
            <a:lvl1pPr marL="177800" indent="-165100">
              <a:buFont typeface="Arial" panose="020B0604020202020204" pitchFamily="34" charset="0"/>
              <a:buChar char="•"/>
              <a:defRPr/>
            </a:lvl1pPr>
            <a:lvl2pPr marL="354013" indent="-153988">
              <a:buFont typeface="Arial" panose="020B0604020202020204" pitchFamily="34" charset="0"/>
              <a:buChar char="•"/>
              <a:defRPr/>
            </a:lvl2pPr>
            <a:lvl3pPr marL="541338" indent="-158750">
              <a:buFont typeface="Arial" panose="020B0604020202020204" pitchFamily="34" charset="0"/>
              <a:buChar char="•"/>
              <a:defRPr/>
            </a:lvl3pPr>
            <a:lvl4pPr marL="719138" indent="-152400">
              <a:buFont typeface="Arial" panose="020B0604020202020204" pitchFamily="34" charset="0"/>
              <a:buChar char="•"/>
              <a:defRPr/>
            </a:lvl4pPr>
            <a:lvl5pPr marL="895350" indent="-146050">
              <a:buFont typeface="Arial" panose="020B0604020202020204" pitchFamily="34" charset="0"/>
              <a:buChar char="•"/>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9" name="Date Placeholder 3">
            <a:extLst>
              <a:ext uri="{FF2B5EF4-FFF2-40B4-BE49-F238E27FC236}">
                <a16:creationId xmlns:a16="http://schemas.microsoft.com/office/drawing/2014/main" id="{0042AC48-AE33-4756-9DAB-77AEA1412DAB}"/>
              </a:ext>
            </a:extLst>
          </p:cNvPr>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latin typeface="NDSFrutiger 45 Light" panose="02000403040000020004" pitchFamily="2" charset="0"/>
              </a:defRPr>
            </a:lvl1pPr>
          </a:lstStyle>
          <a:p>
            <a:r>
              <a:rPr lang="de-DE"/>
              <a:t>13.11.2025</a:t>
            </a:r>
            <a:endParaRPr lang="en-US" dirty="0"/>
          </a:p>
        </p:txBody>
      </p:sp>
      <p:sp>
        <p:nvSpPr>
          <p:cNvPr id="12" name="Footer Placeholder 4">
            <a:extLst>
              <a:ext uri="{FF2B5EF4-FFF2-40B4-BE49-F238E27FC236}">
                <a16:creationId xmlns:a16="http://schemas.microsoft.com/office/drawing/2014/main" id="{081B9AB5-2A84-4DE1-8047-F9B6870E547F}"/>
              </a:ext>
            </a:extLst>
          </p:cNvPr>
          <p:cNvSpPr>
            <a:spLocks noGrp="1"/>
          </p:cNvSpPr>
          <p:nvPr>
            <p:ph type="ftr" sz="quarter" idx="3"/>
          </p:nvPr>
        </p:nvSpPr>
        <p:spPr>
          <a:xfrm>
            <a:off x="3684598" y="6459785"/>
            <a:ext cx="4822804" cy="365125"/>
          </a:xfrm>
          <a:prstGeom prst="rect">
            <a:avLst/>
          </a:prstGeom>
        </p:spPr>
        <p:txBody>
          <a:bodyPr vert="horz" lIns="91440" tIns="45720" rIns="91440" bIns="45720" rtlCol="0" anchor="ctr"/>
          <a:lstStyle>
            <a:lvl1pPr algn="ctr">
              <a:defRPr sz="900" cap="all" baseline="0">
                <a:solidFill>
                  <a:srgbClr val="FFFFFF"/>
                </a:solidFill>
                <a:latin typeface="NDSFrutiger 45 Light" panose="02000403040000020004" pitchFamily="2" charset="0"/>
              </a:defRPr>
            </a:lvl1pPr>
          </a:lstStyle>
          <a:p>
            <a:r>
              <a:rPr lang="de-DE">
                <a:latin typeface="NDSFrutiger 55 Roman" panose="02000503040000020004" pitchFamily="2" charset="0"/>
              </a:rPr>
              <a:t>NLStBV | Niedersächsischer E-MOBILITY SUMMIT 2025</a:t>
            </a:r>
            <a:endParaRPr lang="en-US" dirty="0"/>
          </a:p>
        </p:txBody>
      </p:sp>
      <p:sp>
        <p:nvSpPr>
          <p:cNvPr id="13" name="Slide Number Placeholder 5">
            <a:extLst>
              <a:ext uri="{FF2B5EF4-FFF2-40B4-BE49-F238E27FC236}">
                <a16:creationId xmlns:a16="http://schemas.microsoft.com/office/drawing/2014/main" id="{D8EF1107-CA50-4D6A-A840-A036BEF0D606}"/>
              </a:ext>
            </a:extLst>
          </p:cNvPr>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900">
                <a:solidFill>
                  <a:srgbClr val="FFFFFF"/>
                </a:solidFill>
                <a:latin typeface="NDSFrutiger 45 Light" panose="02000403040000020004" pitchFamily="2" charset="0"/>
              </a:defRPr>
            </a:lvl1pPr>
          </a:lstStyle>
          <a:p>
            <a:fld id="{4FAB73BC-B049-4115-A692-8D63A059BFB8}" type="slidenum">
              <a:rPr lang="en-US" smtClean="0"/>
              <a:pPr/>
              <a:t>‹Nr.›</a:t>
            </a:fld>
            <a:endParaRPr lang="en-US" dirty="0"/>
          </a:p>
        </p:txBody>
      </p:sp>
    </p:spTree>
    <p:extLst>
      <p:ext uri="{BB962C8B-B14F-4D97-AF65-F5344CB8AC3E}">
        <p14:creationId xmlns:p14="http://schemas.microsoft.com/office/powerpoint/2010/main" val="25656242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de-DE"/>
              <a:t>Mastertitelformat bearbeiten</a:t>
            </a:r>
            <a:endParaRPr lang="en-US" dirty="0"/>
          </a:p>
        </p:txBody>
      </p:sp>
      <p:sp>
        <p:nvSpPr>
          <p:cNvPr id="3" name="Content Placeholder 2"/>
          <p:cNvSpPr>
            <a:spLocks noGrp="1"/>
          </p:cNvSpPr>
          <p:nvPr>
            <p:ph sz="half" idx="1"/>
          </p:nvPr>
        </p:nvSpPr>
        <p:spPr>
          <a:xfrm>
            <a:off x="1097278" y="1845734"/>
            <a:ext cx="4937760" cy="4023360"/>
          </a:xfrm>
          <a:prstGeom prst="rect">
            <a:avLst/>
          </a:prstGeom>
        </p:spPr>
        <p:txBody>
          <a:bodyPr/>
          <a:lstStyle>
            <a:lvl1pPr marL="177800" indent="-165100">
              <a:buFont typeface="Arial" panose="020B0604020202020204" pitchFamily="34" charset="0"/>
              <a:buChar char="•"/>
              <a:defRPr/>
            </a:lvl1pPr>
            <a:lvl2pPr marL="354013" indent="-153988">
              <a:buFont typeface="Arial" panose="020B0604020202020204" pitchFamily="34" charset="0"/>
              <a:buChar char="•"/>
              <a:defRPr/>
            </a:lvl2pPr>
            <a:lvl3pPr marL="541338" indent="-158750">
              <a:buFont typeface="Arial" panose="020B0604020202020204" pitchFamily="34" charset="0"/>
              <a:buChar char="•"/>
              <a:defRPr/>
            </a:lvl3pPr>
            <a:lvl4pPr marL="719138" indent="-152400">
              <a:buFont typeface="Arial" panose="020B0604020202020204" pitchFamily="34" charset="0"/>
              <a:buChar char="•"/>
              <a:defRPr/>
            </a:lvl4pPr>
            <a:lvl5pPr marL="895350" indent="-146050">
              <a:buFont typeface="Arial" panose="020B0604020202020204" pitchFamily="34" charset="0"/>
              <a:buChar char="•"/>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11" name="Content Placeholder 2">
            <a:extLst>
              <a:ext uri="{FF2B5EF4-FFF2-40B4-BE49-F238E27FC236}">
                <a16:creationId xmlns:a16="http://schemas.microsoft.com/office/drawing/2014/main" id="{9DFD35F2-9E45-4868-B26D-FDE3D5837956}"/>
              </a:ext>
            </a:extLst>
          </p:cNvPr>
          <p:cNvSpPr>
            <a:spLocks noGrp="1"/>
          </p:cNvSpPr>
          <p:nvPr>
            <p:ph sz="half" idx="13"/>
          </p:nvPr>
        </p:nvSpPr>
        <p:spPr>
          <a:xfrm>
            <a:off x="6217920" y="1845734"/>
            <a:ext cx="4937760" cy="4023360"/>
          </a:xfrm>
          <a:prstGeom prst="rect">
            <a:avLst/>
          </a:prstGeom>
        </p:spPr>
        <p:txBody>
          <a:bodyPr/>
          <a:lstStyle>
            <a:lvl1pPr marL="177800" indent="-165100">
              <a:buFont typeface="Arial" panose="020B0604020202020204" pitchFamily="34" charset="0"/>
              <a:buChar char="•"/>
              <a:defRPr/>
            </a:lvl1pPr>
            <a:lvl2pPr marL="354013" indent="-153988">
              <a:buFont typeface="Arial" panose="020B0604020202020204" pitchFamily="34" charset="0"/>
              <a:buChar char="•"/>
              <a:defRPr/>
            </a:lvl2pPr>
            <a:lvl3pPr marL="541338" indent="-158750">
              <a:buFont typeface="Arial" panose="020B0604020202020204" pitchFamily="34" charset="0"/>
              <a:buChar char="•"/>
              <a:defRPr/>
            </a:lvl3pPr>
            <a:lvl4pPr marL="719138" indent="-152400">
              <a:buFont typeface="Arial" panose="020B0604020202020204" pitchFamily="34" charset="0"/>
              <a:buChar char="•"/>
              <a:defRPr/>
            </a:lvl4pPr>
            <a:lvl5pPr marL="895350" indent="-146050">
              <a:buFont typeface="Arial" panose="020B0604020202020204" pitchFamily="34" charset="0"/>
              <a:buChar char="•"/>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10" name="Date Placeholder 3">
            <a:extLst>
              <a:ext uri="{FF2B5EF4-FFF2-40B4-BE49-F238E27FC236}">
                <a16:creationId xmlns:a16="http://schemas.microsoft.com/office/drawing/2014/main" id="{3DF125A2-69A9-4490-9506-6F3B3EC9D49B}"/>
              </a:ext>
            </a:extLst>
          </p:cNvPr>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latin typeface="NDSFrutiger 45 Light" panose="02000403040000020004" pitchFamily="2" charset="0"/>
              </a:defRPr>
            </a:lvl1pPr>
          </a:lstStyle>
          <a:p>
            <a:r>
              <a:rPr lang="de-DE"/>
              <a:t>13.11.2025</a:t>
            </a:r>
            <a:endParaRPr lang="en-US" dirty="0"/>
          </a:p>
        </p:txBody>
      </p:sp>
      <p:sp>
        <p:nvSpPr>
          <p:cNvPr id="12" name="Footer Placeholder 4">
            <a:extLst>
              <a:ext uri="{FF2B5EF4-FFF2-40B4-BE49-F238E27FC236}">
                <a16:creationId xmlns:a16="http://schemas.microsoft.com/office/drawing/2014/main" id="{49363133-4464-4AE8-934A-FBC7460B1AF7}"/>
              </a:ext>
            </a:extLst>
          </p:cNvPr>
          <p:cNvSpPr>
            <a:spLocks noGrp="1"/>
          </p:cNvSpPr>
          <p:nvPr>
            <p:ph type="ftr" sz="quarter" idx="3"/>
          </p:nvPr>
        </p:nvSpPr>
        <p:spPr>
          <a:xfrm>
            <a:off x="3684598" y="6459785"/>
            <a:ext cx="4822804" cy="365125"/>
          </a:xfrm>
          <a:prstGeom prst="rect">
            <a:avLst/>
          </a:prstGeom>
        </p:spPr>
        <p:txBody>
          <a:bodyPr vert="horz" lIns="91440" tIns="45720" rIns="91440" bIns="45720" rtlCol="0" anchor="ctr"/>
          <a:lstStyle>
            <a:lvl1pPr algn="ctr">
              <a:defRPr sz="900" cap="all" baseline="0">
                <a:solidFill>
                  <a:srgbClr val="FFFFFF"/>
                </a:solidFill>
                <a:latin typeface="NDSFrutiger 45 Light" panose="02000403040000020004" pitchFamily="2" charset="0"/>
              </a:defRPr>
            </a:lvl1pPr>
          </a:lstStyle>
          <a:p>
            <a:r>
              <a:rPr lang="de-DE">
                <a:latin typeface="NDSFrutiger 55 Roman" panose="02000503040000020004" pitchFamily="2" charset="0"/>
              </a:rPr>
              <a:t>NLStBV | Niedersächsischer E-MOBILITY SUMMIT 2025</a:t>
            </a:r>
            <a:endParaRPr lang="en-US" dirty="0"/>
          </a:p>
        </p:txBody>
      </p:sp>
      <p:sp>
        <p:nvSpPr>
          <p:cNvPr id="13" name="Slide Number Placeholder 5">
            <a:extLst>
              <a:ext uri="{FF2B5EF4-FFF2-40B4-BE49-F238E27FC236}">
                <a16:creationId xmlns:a16="http://schemas.microsoft.com/office/drawing/2014/main" id="{A19DEC7C-55D4-4EE4-AB45-BC7B4FF3CF96}"/>
              </a:ext>
            </a:extLst>
          </p:cNvPr>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900">
                <a:solidFill>
                  <a:srgbClr val="FFFFFF"/>
                </a:solidFill>
                <a:latin typeface="NDSFrutiger 45 Light" panose="02000403040000020004" pitchFamily="2" charset="0"/>
              </a:defRPr>
            </a:lvl1pPr>
          </a:lstStyle>
          <a:p>
            <a:fld id="{4FAB73BC-B049-4115-A692-8D63A059BFB8}" type="slidenum">
              <a:rPr lang="en-US" smtClean="0"/>
              <a:pPr/>
              <a:t>‹Nr.›</a:t>
            </a:fld>
            <a:endParaRPr lang="en-US" dirty="0"/>
          </a:p>
        </p:txBody>
      </p:sp>
    </p:spTree>
    <p:extLst>
      <p:ext uri="{BB962C8B-B14F-4D97-AF65-F5344CB8AC3E}">
        <p14:creationId xmlns:p14="http://schemas.microsoft.com/office/powerpoint/2010/main" val="314530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de-DE"/>
              <a:t>Mastertitelformat bearbeiten</a:t>
            </a:r>
            <a:endParaRPr lang="en-US" dirty="0"/>
          </a:p>
        </p:txBody>
      </p:sp>
      <p:sp>
        <p:nvSpPr>
          <p:cNvPr id="3" name="Text Placeholder 2"/>
          <p:cNvSpPr>
            <a:spLocks noGrp="1"/>
          </p:cNvSpPr>
          <p:nvPr>
            <p:ph type="body" idx="1"/>
          </p:nvPr>
        </p:nvSpPr>
        <p:spPr>
          <a:xfrm>
            <a:off x="1158240" y="1846052"/>
            <a:ext cx="4937760" cy="736282"/>
          </a:xfrm>
          <a:prstGeom prst="rect">
            <a:avLst/>
          </a:prstGeo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5" name="Text Placeholder 4"/>
          <p:cNvSpPr>
            <a:spLocks noGrp="1"/>
          </p:cNvSpPr>
          <p:nvPr>
            <p:ph type="body" sz="quarter" idx="3"/>
          </p:nvPr>
        </p:nvSpPr>
        <p:spPr>
          <a:xfrm>
            <a:off x="6217920" y="1846052"/>
            <a:ext cx="4937760" cy="736282"/>
          </a:xfrm>
          <a:prstGeom prst="rect">
            <a:avLst/>
          </a:prstGeo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7" name="Date Placeholder 6"/>
          <p:cNvSpPr>
            <a:spLocks noGrp="1"/>
          </p:cNvSpPr>
          <p:nvPr>
            <p:ph type="dt" sz="half" idx="10"/>
          </p:nvPr>
        </p:nvSpPr>
        <p:spPr/>
        <p:txBody>
          <a:bodyPr/>
          <a:lstStyle/>
          <a:p>
            <a:r>
              <a:rPr lang="de-DE"/>
              <a:t>13.11.2025</a:t>
            </a:r>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‹Nr.›</a:t>
            </a:fld>
            <a:endParaRPr lang="en-US" dirty="0"/>
          </a:p>
        </p:txBody>
      </p:sp>
      <p:sp>
        <p:nvSpPr>
          <p:cNvPr id="11" name="Footer Placeholder 4">
            <a:extLst>
              <a:ext uri="{FF2B5EF4-FFF2-40B4-BE49-F238E27FC236}">
                <a16:creationId xmlns:a16="http://schemas.microsoft.com/office/drawing/2014/main" id="{498125C9-1AE9-448A-A1D9-D327ADC9DF54}"/>
              </a:ext>
            </a:extLst>
          </p:cNvPr>
          <p:cNvSpPr>
            <a:spLocks noGrp="1"/>
          </p:cNvSpPr>
          <p:nvPr>
            <p:ph type="ftr" sz="quarter" idx="1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de-DE"/>
              <a:t>NLStBV | Niedersächsischer E-MOBILITY SUMMIT 2025</a:t>
            </a:r>
            <a:endParaRPr lang="en-US" dirty="0"/>
          </a:p>
        </p:txBody>
      </p:sp>
      <p:sp>
        <p:nvSpPr>
          <p:cNvPr id="12" name="Content Placeholder 2">
            <a:extLst>
              <a:ext uri="{FF2B5EF4-FFF2-40B4-BE49-F238E27FC236}">
                <a16:creationId xmlns:a16="http://schemas.microsoft.com/office/drawing/2014/main" id="{117C4277-D83B-4E71-A6D5-99B56C87331B}"/>
              </a:ext>
            </a:extLst>
          </p:cNvPr>
          <p:cNvSpPr>
            <a:spLocks noGrp="1"/>
          </p:cNvSpPr>
          <p:nvPr>
            <p:ph sz="half" idx="14"/>
          </p:nvPr>
        </p:nvSpPr>
        <p:spPr>
          <a:xfrm>
            <a:off x="1158240" y="2582652"/>
            <a:ext cx="4937760" cy="3286760"/>
          </a:xfrm>
          <a:prstGeom prst="rect">
            <a:avLst/>
          </a:prstGeom>
        </p:spPr>
        <p:txBody>
          <a:bodyPr/>
          <a:lstStyle>
            <a:lvl1pPr marL="177800" indent="-165100">
              <a:buFont typeface="Arial" panose="020B0604020202020204" pitchFamily="34" charset="0"/>
              <a:buChar char="•"/>
              <a:defRPr/>
            </a:lvl1pPr>
            <a:lvl2pPr marL="354013" indent="-153988">
              <a:buFont typeface="Arial" panose="020B0604020202020204" pitchFamily="34" charset="0"/>
              <a:buChar char="•"/>
              <a:defRPr/>
            </a:lvl2pPr>
            <a:lvl3pPr marL="541338" indent="-158750">
              <a:buFont typeface="Arial" panose="020B0604020202020204" pitchFamily="34" charset="0"/>
              <a:buChar char="•"/>
              <a:defRPr/>
            </a:lvl3pPr>
            <a:lvl4pPr marL="719138" indent="-152400">
              <a:buFont typeface="Arial" panose="020B0604020202020204" pitchFamily="34" charset="0"/>
              <a:buChar char="•"/>
              <a:defRPr/>
            </a:lvl4pPr>
            <a:lvl5pPr marL="895350" indent="-146050">
              <a:buFont typeface="Arial" panose="020B0604020202020204" pitchFamily="34" charset="0"/>
              <a:buChar char="•"/>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13" name="Content Placeholder 2">
            <a:extLst>
              <a:ext uri="{FF2B5EF4-FFF2-40B4-BE49-F238E27FC236}">
                <a16:creationId xmlns:a16="http://schemas.microsoft.com/office/drawing/2014/main" id="{DBF8FB5A-373F-4734-BB93-93CF47C957DF}"/>
              </a:ext>
            </a:extLst>
          </p:cNvPr>
          <p:cNvSpPr>
            <a:spLocks noGrp="1"/>
          </p:cNvSpPr>
          <p:nvPr>
            <p:ph sz="half" idx="15"/>
          </p:nvPr>
        </p:nvSpPr>
        <p:spPr>
          <a:xfrm>
            <a:off x="6217920" y="2582334"/>
            <a:ext cx="4937760" cy="3287078"/>
          </a:xfrm>
          <a:prstGeom prst="rect">
            <a:avLst/>
          </a:prstGeom>
        </p:spPr>
        <p:txBody>
          <a:bodyPr/>
          <a:lstStyle>
            <a:lvl1pPr marL="177800" indent="-165100">
              <a:buFont typeface="Arial" panose="020B0604020202020204" pitchFamily="34" charset="0"/>
              <a:buChar char="•"/>
              <a:defRPr/>
            </a:lvl1pPr>
            <a:lvl2pPr marL="354013" indent="-153988">
              <a:buFont typeface="Arial" panose="020B0604020202020204" pitchFamily="34" charset="0"/>
              <a:buChar char="•"/>
              <a:defRPr/>
            </a:lvl2pPr>
            <a:lvl3pPr marL="541338" indent="-158750">
              <a:buFont typeface="Arial" panose="020B0604020202020204" pitchFamily="34" charset="0"/>
              <a:buChar char="•"/>
              <a:defRPr/>
            </a:lvl3pPr>
            <a:lvl4pPr marL="719138" indent="-152400">
              <a:buFont typeface="Arial" panose="020B0604020202020204" pitchFamily="34" charset="0"/>
              <a:buChar char="•"/>
              <a:defRPr/>
            </a:lvl4pPr>
            <a:lvl5pPr marL="895350" indent="-146050">
              <a:buFont typeface="Arial" panose="020B0604020202020204" pitchFamily="34" charset="0"/>
              <a:buChar char="•"/>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Tree>
    <p:extLst>
      <p:ext uri="{BB962C8B-B14F-4D97-AF65-F5344CB8AC3E}">
        <p14:creationId xmlns:p14="http://schemas.microsoft.com/office/powerpoint/2010/main" val="288497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Mastertitelformat bearbeiten</a:t>
            </a:r>
            <a:endParaRPr lang="en-US" dirty="0"/>
          </a:p>
        </p:txBody>
      </p:sp>
      <p:sp>
        <p:nvSpPr>
          <p:cNvPr id="3" name="Date Placeholder 2"/>
          <p:cNvSpPr>
            <a:spLocks noGrp="1"/>
          </p:cNvSpPr>
          <p:nvPr>
            <p:ph type="dt" sz="half" idx="10"/>
          </p:nvPr>
        </p:nvSpPr>
        <p:spPr/>
        <p:txBody>
          <a:bodyPr/>
          <a:lstStyle/>
          <a:p>
            <a:r>
              <a:rPr lang="de-DE"/>
              <a:t>13.11.2025</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‹Nr.›</a:t>
            </a:fld>
            <a:endParaRPr lang="en-US" dirty="0"/>
          </a:p>
        </p:txBody>
      </p:sp>
      <p:sp>
        <p:nvSpPr>
          <p:cNvPr id="6" name="Footer Placeholder 4">
            <a:extLst>
              <a:ext uri="{FF2B5EF4-FFF2-40B4-BE49-F238E27FC236}">
                <a16:creationId xmlns:a16="http://schemas.microsoft.com/office/drawing/2014/main" id="{A4735AF0-2CB7-4FF8-8E03-D047407A28B7}"/>
              </a:ext>
            </a:extLst>
          </p:cNvPr>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de-DE"/>
              <a:t>NLStBV | Niedersächsischer E-MOBILITY SUMMIT 2025</a:t>
            </a:r>
            <a:endParaRPr lang="en-US" dirty="0"/>
          </a:p>
        </p:txBody>
      </p:sp>
    </p:spTree>
    <p:extLst>
      <p:ext uri="{BB962C8B-B14F-4D97-AF65-F5344CB8AC3E}">
        <p14:creationId xmlns:p14="http://schemas.microsoft.com/office/powerpoint/2010/main" val="15482585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Inhalt mit Überschrift">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de-DE"/>
              <a:t>Mastertitelformat bearbeiten</a:t>
            </a:r>
            <a:endParaRPr lang="en-US" dirty="0"/>
          </a:p>
        </p:txBody>
      </p:sp>
      <p:sp>
        <p:nvSpPr>
          <p:cNvPr id="4" name="Text Placeholder 3"/>
          <p:cNvSpPr>
            <a:spLocks noGrp="1"/>
          </p:cNvSpPr>
          <p:nvPr>
            <p:ph type="body" sz="half" idx="2"/>
          </p:nvPr>
        </p:nvSpPr>
        <p:spPr>
          <a:xfrm>
            <a:off x="457200" y="2926080"/>
            <a:ext cx="3200400" cy="3379124"/>
          </a:xfrm>
          <a:prstGeom prst="rect">
            <a:avLst/>
          </a:prstGeo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r>
              <a:rPr lang="de-DE"/>
              <a:t>13.11.2025</a:t>
            </a:r>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r>
              <a:rPr lang="de-DE"/>
              <a:t>NLStBV | Niedersächsischer E-MOBILITY SUMMIT 2025</a:t>
            </a:r>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pPr/>
              <a:t>‹Nr.›</a:t>
            </a:fld>
            <a:endParaRPr lang="en-US" dirty="0"/>
          </a:p>
        </p:txBody>
      </p:sp>
      <p:sp>
        <p:nvSpPr>
          <p:cNvPr id="10" name="Content Placeholder 2">
            <a:extLst>
              <a:ext uri="{FF2B5EF4-FFF2-40B4-BE49-F238E27FC236}">
                <a16:creationId xmlns:a16="http://schemas.microsoft.com/office/drawing/2014/main" id="{CFE75E40-8900-4FE0-B416-18B741B1D880}"/>
              </a:ext>
            </a:extLst>
          </p:cNvPr>
          <p:cNvSpPr>
            <a:spLocks noGrp="1"/>
          </p:cNvSpPr>
          <p:nvPr>
            <p:ph sz="half" idx="13"/>
          </p:nvPr>
        </p:nvSpPr>
        <p:spPr>
          <a:xfrm>
            <a:off x="4800599" y="596012"/>
            <a:ext cx="6411883" cy="5709192"/>
          </a:xfrm>
          <a:prstGeom prst="rect">
            <a:avLst/>
          </a:prstGeom>
        </p:spPr>
        <p:txBody>
          <a:bodyPr/>
          <a:lstStyle>
            <a:lvl1pPr marL="177800" indent="-165100">
              <a:buFont typeface="Arial" panose="020B0604020202020204" pitchFamily="34" charset="0"/>
              <a:buChar char="•"/>
              <a:defRPr/>
            </a:lvl1pPr>
            <a:lvl2pPr marL="354013" indent="-153988">
              <a:buFont typeface="Arial" panose="020B0604020202020204" pitchFamily="34" charset="0"/>
              <a:buChar char="•"/>
              <a:defRPr/>
            </a:lvl2pPr>
            <a:lvl3pPr marL="541338" indent="-158750">
              <a:buFont typeface="Arial" panose="020B0604020202020204" pitchFamily="34" charset="0"/>
              <a:buChar char="•"/>
              <a:defRPr/>
            </a:lvl3pPr>
            <a:lvl4pPr marL="719138" indent="-152400">
              <a:buFont typeface="Arial" panose="020B0604020202020204" pitchFamily="34" charset="0"/>
              <a:buChar char="•"/>
              <a:defRPr/>
            </a:lvl4pPr>
            <a:lvl5pPr marL="895350" indent="-146050">
              <a:buFont typeface="Arial" panose="020B0604020202020204" pitchFamily="34" charset="0"/>
              <a:buChar char="•"/>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Tree>
    <p:extLst>
      <p:ext uri="{BB962C8B-B14F-4D97-AF65-F5344CB8AC3E}">
        <p14:creationId xmlns:p14="http://schemas.microsoft.com/office/powerpoint/2010/main" val="26915823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de-DE"/>
              <a:t>Mastertitelformat bearbeiten</a:t>
            </a:r>
            <a:endParaRPr lang="en-US" dirty="0"/>
          </a:p>
        </p:txBody>
      </p:sp>
      <p:sp>
        <p:nvSpPr>
          <p:cNvPr id="3" name="Picture Placeholder 2"/>
          <p:cNvSpPr>
            <a:spLocks noGrp="1" noChangeAspect="1"/>
          </p:cNvSpPr>
          <p:nvPr>
            <p:ph type="pic" idx="1"/>
          </p:nvPr>
        </p:nvSpPr>
        <p:spPr>
          <a:xfrm>
            <a:off x="15" y="0"/>
            <a:ext cx="12191985" cy="4915076"/>
          </a:xfrm>
          <a:prstGeom prst="rect">
            <a:avLst/>
          </a:prstGeo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dirty="0"/>
          </a:p>
        </p:txBody>
      </p:sp>
      <p:sp>
        <p:nvSpPr>
          <p:cNvPr id="4" name="Text Placeholder 3"/>
          <p:cNvSpPr>
            <a:spLocks noGrp="1"/>
          </p:cNvSpPr>
          <p:nvPr>
            <p:ph type="body" sz="half" idx="2"/>
          </p:nvPr>
        </p:nvSpPr>
        <p:spPr>
          <a:xfrm>
            <a:off x="1097280" y="5907024"/>
            <a:ext cx="10113264" cy="594360"/>
          </a:xfrm>
          <a:prstGeom prst="rect">
            <a:avLst/>
          </a:prstGeo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r>
              <a:rPr lang="de-DE"/>
              <a:t>13.11.2025</a:t>
            </a:r>
            <a:endParaRPr lang="en-US" dirty="0"/>
          </a:p>
        </p:txBody>
      </p:sp>
      <p:sp>
        <p:nvSpPr>
          <p:cNvPr id="6" name="Footer Placeholder 5"/>
          <p:cNvSpPr>
            <a:spLocks noGrp="1"/>
          </p:cNvSpPr>
          <p:nvPr>
            <p:ph type="ftr" sz="quarter" idx="11"/>
          </p:nvPr>
        </p:nvSpPr>
        <p:spPr/>
        <p:txBody>
          <a:bodyPr/>
          <a:lstStyle/>
          <a:p>
            <a:r>
              <a:rPr lang="de-DE"/>
              <a:t>NLStBV | Niedersächsischer E-MOBILITY SUMMIT 2025</a:t>
            </a:r>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‹Nr.›</a:t>
            </a:fld>
            <a:endParaRPr lang="en-US" dirty="0"/>
          </a:p>
        </p:txBody>
      </p:sp>
    </p:spTree>
    <p:extLst>
      <p:ext uri="{BB962C8B-B14F-4D97-AF65-F5344CB8AC3E}">
        <p14:creationId xmlns:p14="http://schemas.microsoft.com/office/powerpoint/2010/main" val="4287742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a:xfrm>
            <a:off x="1097280" y="1845734"/>
            <a:ext cx="10058400" cy="4023360"/>
          </a:xfrm>
          <a:prstGeom prst="rect">
            <a:avLst/>
          </a:prstGeom>
        </p:spPr>
        <p:txBody>
          <a:bodyPr vert="eaVert" lIns="45720" tIns="0" rIns="45720" bIns="0"/>
          <a:lstStyle>
            <a:lvl1pPr marL="342900" indent="-342900">
              <a:buFont typeface="Arial" panose="020B0604020202020204" pitchFamily="34" charset="0"/>
              <a:buChar char="•"/>
              <a:defRPr/>
            </a:lvl1pPr>
            <a:lvl2pPr marL="486918" indent="-285750">
              <a:buFont typeface="Arial" panose="020B0604020202020204" pitchFamily="34" charset="0"/>
              <a:buChar char="•"/>
              <a:defRPr/>
            </a:lvl2pPr>
            <a:lvl3pPr marL="669798" indent="-285750">
              <a:buFont typeface="Arial" panose="020B0604020202020204" pitchFamily="34" charset="0"/>
              <a:buChar char="•"/>
              <a:defRPr/>
            </a:lvl3pPr>
            <a:lvl4pPr marL="852678" indent="-285750">
              <a:buFont typeface="Arial" panose="020B0604020202020204" pitchFamily="34" charset="0"/>
              <a:buChar char="•"/>
              <a:defRPr/>
            </a:lvl4pPr>
            <a:lvl5pPr marL="1035558" indent="-285750">
              <a:buFont typeface="Arial" panose="020B0604020202020204" pitchFamily="34" charset="0"/>
              <a:buChar char="•"/>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r>
              <a:rPr lang="de-DE"/>
              <a:t>13.11.2025</a:t>
            </a:r>
            <a:endParaRPr lang="en-US" dirty="0"/>
          </a:p>
        </p:txBody>
      </p:sp>
      <p:sp>
        <p:nvSpPr>
          <p:cNvPr id="5" name="Footer Placeholder 4"/>
          <p:cNvSpPr>
            <a:spLocks noGrp="1"/>
          </p:cNvSpPr>
          <p:nvPr>
            <p:ph type="ftr" sz="quarter" idx="11"/>
          </p:nvPr>
        </p:nvSpPr>
        <p:spPr/>
        <p:txBody>
          <a:bodyPr/>
          <a:lstStyle/>
          <a:p>
            <a:r>
              <a:rPr lang="de-DE"/>
              <a:t>NLStBV | Niedersächsischer E-MOBILITY SUMMIT 2025</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‹Nr.›</a:t>
            </a:fld>
            <a:endParaRPr lang="en-US" dirty="0"/>
          </a:p>
        </p:txBody>
      </p:sp>
    </p:spTree>
    <p:extLst>
      <p:ext uri="{BB962C8B-B14F-4D97-AF65-F5344CB8AC3E}">
        <p14:creationId xmlns:p14="http://schemas.microsoft.com/office/powerpoint/2010/main" val="2279562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vertTitleAndTx" preserve="1">
  <p:cSld name="Vertikaler Titel u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de-DE"/>
              <a:t>Mastertitelformat bearbeiten</a:t>
            </a:r>
            <a:endParaRPr lang="en-US" dirty="0"/>
          </a:p>
        </p:txBody>
      </p:sp>
      <p:sp>
        <p:nvSpPr>
          <p:cNvPr id="3" name="Vertical Text Placeholder 2"/>
          <p:cNvSpPr>
            <a:spLocks noGrp="1"/>
          </p:cNvSpPr>
          <p:nvPr>
            <p:ph type="body" orient="vert" idx="1"/>
          </p:nvPr>
        </p:nvSpPr>
        <p:spPr>
          <a:xfrm>
            <a:off x="838200" y="412302"/>
            <a:ext cx="7734300" cy="5759898"/>
          </a:xfrm>
          <a:prstGeom prst="rect">
            <a:avLst/>
          </a:prstGeom>
        </p:spPr>
        <p:txBody>
          <a:bodyPr vert="eaVert" lIns="45720" tIns="0" rIns="45720" bIns="0"/>
          <a:lstStyle>
            <a:lvl1pPr marL="342900" indent="-342900">
              <a:buFont typeface="Arial" panose="020B0604020202020204" pitchFamily="34" charset="0"/>
              <a:buChar char="•"/>
              <a:defRPr/>
            </a:lvl1pPr>
            <a:lvl2pPr marL="486918" indent="-285750">
              <a:buFont typeface="Arial" panose="020B0604020202020204" pitchFamily="34" charset="0"/>
              <a:buChar char="•"/>
              <a:defRPr/>
            </a:lvl2pPr>
            <a:lvl3pPr marL="669798" indent="-285750">
              <a:buFont typeface="Arial" panose="020B0604020202020204" pitchFamily="34" charset="0"/>
              <a:buChar char="•"/>
              <a:defRPr/>
            </a:lvl3pPr>
            <a:lvl4pPr marL="852678" indent="-285750">
              <a:buFont typeface="Arial" panose="020B0604020202020204" pitchFamily="34" charset="0"/>
              <a:buChar char="•"/>
              <a:defRPr/>
            </a:lvl4pPr>
            <a:lvl5pPr marL="1035558" indent="-285750">
              <a:buFont typeface="Arial" panose="020B0604020202020204" pitchFamily="34" charset="0"/>
              <a:buChar char="•"/>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r>
              <a:rPr lang="de-DE"/>
              <a:t>13.11.2025</a:t>
            </a:r>
            <a:endParaRPr lang="en-US" dirty="0"/>
          </a:p>
        </p:txBody>
      </p:sp>
      <p:sp>
        <p:nvSpPr>
          <p:cNvPr id="5" name="Footer Placeholder 4"/>
          <p:cNvSpPr>
            <a:spLocks noGrp="1"/>
          </p:cNvSpPr>
          <p:nvPr>
            <p:ph type="ftr" sz="quarter" idx="11"/>
          </p:nvPr>
        </p:nvSpPr>
        <p:spPr/>
        <p:txBody>
          <a:bodyPr/>
          <a:lstStyle/>
          <a:p>
            <a:r>
              <a:rPr lang="de-DE"/>
              <a:t>NLStBV | Niedersächsischer E-MOBILITY SUMMIT 2025</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‹Nr.›</a:t>
            </a:fld>
            <a:endParaRPr lang="en-US" dirty="0"/>
          </a:p>
        </p:txBody>
      </p:sp>
    </p:spTree>
    <p:extLst>
      <p:ext uri="{BB962C8B-B14F-4D97-AF65-F5344CB8AC3E}">
        <p14:creationId xmlns:p14="http://schemas.microsoft.com/office/powerpoint/2010/main" val="297362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9F7932F9-44F6-4860-828C-4CED1367065A}"/>
              </a:ext>
            </a:extLst>
          </p:cNvPr>
          <p:cNvPicPr>
            <a:picLocks noChangeAspect="1"/>
          </p:cNvPicPr>
          <p:nvPr userDrawn="1"/>
        </p:nvPicPr>
        <p:blipFill>
          <a:blip r:embed="rId2"/>
          <a:stretch>
            <a:fillRect/>
          </a:stretch>
        </p:blipFill>
        <p:spPr>
          <a:xfrm>
            <a:off x="409516" y="115659"/>
            <a:ext cx="1817783" cy="808528"/>
          </a:xfrm>
          <a:prstGeom prst="rect">
            <a:avLst/>
          </a:prstGeom>
        </p:spPr>
      </p:pic>
      <p:pic>
        <p:nvPicPr>
          <p:cNvPr id="11" name="Grafik 10">
            <a:extLst>
              <a:ext uri="{FF2B5EF4-FFF2-40B4-BE49-F238E27FC236}">
                <a16:creationId xmlns:a16="http://schemas.microsoft.com/office/drawing/2014/main" id="{083DA2D9-5850-4DB9-AF9B-212261A9381F}"/>
              </a:ext>
            </a:extLst>
          </p:cNvPr>
          <p:cNvPicPr>
            <a:picLocks noChangeAspect="1"/>
          </p:cNvPicPr>
          <p:nvPr userDrawn="1"/>
        </p:nvPicPr>
        <p:blipFill>
          <a:blip r:embed="rId3"/>
          <a:stretch>
            <a:fillRect/>
          </a:stretch>
        </p:blipFill>
        <p:spPr>
          <a:xfrm>
            <a:off x="8313684" y="158351"/>
            <a:ext cx="3468800" cy="495918"/>
          </a:xfrm>
          <a:prstGeom prst="rect">
            <a:avLst/>
          </a:prstGeom>
        </p:spPr>
      </p:pic>
      <p:sp>
        <p:nvSpPr>
          <p:cNvPr id="5" name="Rectangle 4"/>
          <p:cNvSpPr/>
          <p:nvPr userDrawn="1"/>
        </p:nvSpPr>
        <p:spPr>
          <a:xfrm>
            <a:off x="-3088" y="6400800"/>
            <a:ext cx="12195088"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3649" y="6336914"/>
            <a:ext cx="12195087"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r>
              <a:rPr lang="de-DE"/>
              <a:t>13.11.2025</a:t>
            </a:r>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‹Nr.›</a:t>
            </a:fld>
            <a:endParaRPr lang="en-US" dirty="0"/>
          </a:p>
        </p:txBody>
      </p:sp>
      <p:sp>
        <p:nvSpPr>
          <p:cNvPr id="10" name="Footer Placeholder 4">
            <a:extLst>
              <a:ext uri="{FF2B5EF4-FFF2-40B4-BE49-F238E27FC236}">
                <a16:creationId xmlns:a16="http://schemas.microsoft.com/office/drawing/2014/main" id="{CF2DAB7E-CB23-43AB-B6C0-353249DD57FE}"/>
              </a:ext>
            </a:extLst>
          </p:cNvPr>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de-DE"/>
              <a:t>NLStBV | Niedersächsischer E-MOBILITY SUMMIT 2025</a:t>
            </a:r>
            <a:endParaRPr lang="en-US" dirty="0"/>
          </a:p>
        </p:txBody>
      </p:sp>
    </p:spTree>
    <p:extLst>
      <p:ext uri="{BB962C8B-B14F-4D97-AF65-F5344CB8AC3E}">
        <p14:creationId xmlns:p14="http://schemas.microsoft.com/office/powerpoint/2010/main" val="12181807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de-DE" dirty="0"/>
              <a:t>Mastertitelformat bearbeiten</a:t>
            </a:r>
            <a:endParaRPr lang="en-US" dirty="0"/>
          </a:p>
        </p:txBody>
      </p:sp>
      <p:cxnSp>
        <p:nvCxnSpPr>
          <p:cNvPr id="10" name="Straight Connector 9"/>
          <p:cNvCxnSpPr/>
          <p:nvPr userDrawn="1"/>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15"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dirty="0"/>
          </a:p>
        </p:txBody>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latin typeface="NDSFrutiger 45 Light" panose="02000403040000020004" pitchFamily="2" charset="0"/>
              </a:defRPr>
            </a:lvl1pPr>
          </a:lstStyle>
          <a:p>
            <a:r>
              <a:rPr lang="de-DE" dirty="0"/>
              <a:t>13.11.2025</a:t>
            </a:r>
            <a:endParaRPr lang="en-US" dirty="0"/>
          </a:p>
        </p:txBody>
      </p:sp>
      <p:sp>
        <p:nvSpPr>
          <p:cNvPr id="5" name="Footer Placeholder 4"/>
          <p:cNvSpPr>
            <a:spLocks noGrp="1"/>
          </p:cNvSpPr>
          <p:nvPr>
            <p:ph type="ftr" sz="quarter" idx="3"/>
          </p:nvPr>
        </p:nvSpPr>
        <p:spPr>
          <a:xfrm>
            <a:off x="3684598" y="6459785"/>
            <a:ext cx="4822804" cy="365125"/>
          </a:xfrm>
          <a:prstGeom prst="rect">
            <a:avLst/>
          </a:prstGeom>
        </p:spPr>
        <p:txBody>
          <a:bodyPr vert="horz" lIns="91440" tIns="45720" rIns="91440" bIns="45720" rtlCol="0" anchor="ctr"/>
          <a:lstStyle>
            <a:lvl1pPr algn="ctr">
              <a:defRPr sz="900" cap="all" baseline="0">
                <a:solidFill>
                  <a:srgbClr val="FFFFFF"/>
                </a:solidFill>
                <a:latin typeface="NDSFrutiger 45 Light" panose="02000403040000020004" pitchFamily="2" charset="0"/>
              </a:defRPr>
            </a:lvl1pPr>
          </a:lstStyle>
          <a:p>
            <a:r>
              <a:rPr lang="de-DE" dirty="0">
                <a:latin typeface="NDSFrutiger 55 Roman" panose="02000503040000020004" pitchFamily="2" charset="0"/>
              </a:rPr>
              <a:t>NLStBV | Niedersächsischer E-MOBILITY SUMMIT 2025</a:t>
            </a: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900">
                <a:solidFill>
                  <a:srgbClr val="FFFFFF"/>
                </a:solidFill>
                <a:latin typeface="NDSFrutiger 45 Light" panose="02000403040000020004" pitchFamily="2" charset="0"/>
              </a:defRPr>
            </a:lvl1pPr>
          </a:lstStyle>
          <a:p>
            <a:fld id="{4FAB73BC-B049-4115-A692-8D63A059BFB8}" type="slidenum">
              <a:rPr lang="en-US" smtClean="0"/>
              <a:pPr/>
              <a:t>‹Nr.›</a:t>
            </a:fld>
            <a:endParaRPr lang="en-US" dirty="0"/>
          </a:p>
        </p:txBody>
      </p:sp>
      <p:grpSp>
        <p:nvGrpSpPr>
          <p:cNvPr id="3" name="Gruppieren 2">
            <a:extLst>
              <a:ext uri="{FF2B5EF4-FFF2-40B4-BE49-F238E27FC236}">
                <a16:creationId xmlns:a16="http://schemas.microsoft.com/office/drawing/2014/main" id="{CBBABA83-1F08-1E9B-5989-A4009BE082FC}"/>
              </a:ext>
            </a:extLst>
          </p:cNvPr>
          <p:cNvGrpSpPr/>
          <p:nvPr userDrawn="1"/>
        </p:nvGrpSpPr>
        <p:grpSpPr>
          <a:xfrm>
            <a:off x="409516" y="115659"/>
            <a:ext cx="11372968" cy="808528"/>
            <a:chOff x="409516" y="115659"/>
            <a:chExt cx="11372968" cy="808528"/>
          </a:xfrm>
        </p:grpSpPr>
        <p:pic>
          <p:nvPicPr>
            <p:cNvPr id="11" name="Grafik 10">
              <a:extLst>
                <a:ext uri="{FF2B5EF4-FFF2-40B4-BE49-F238E27FC236}">
                  <a16:creationId xmlns:a16="http://schemas.microsoft.com/office/drawing/2014/main" id="{8F0AB93D-09DC-4AEC-B176-A92001E7F96B}"/>
                </a:ext>
              </a:extLst>
            </p:cNvPr>
            <p:cNvPicPr>
              <a:picLocks noChangeAspect="1"/>
            </p:cNvPicPr>
            <p:nvPr userDrawn="1"/>
          </p:nvPicPr>
          <p:blipFill>
            <a:blip r:embed="rId12"/>
            <a:stretch>
              <a:fillRect/>
            </a:stretch>
          </p:blipFill>
          <p:spPr>
            <a:xfrm>
              <a:off x="409516" y="115659"/>
              <a:ext cx="1817783" cy="808528"/>
            </a:xfrm>
            <a:prstGeom prst="rect">
              <a:avLst/>
            </a:prstGeom>
          </p:spPr>
        </p:pic>
        <p:pic>
          <p:nvPicPr>
            <p:cNvPr id="12" name="Grafik 11">
              <a:extLst>
                <a:ext uri="{FF2B5EF4-FFF2-40B4-BE49-F238E27FC236}">
                  <a16:creationId xmlns:a16="http://schemas.microsoft.com/office/drawing/2014/main" id="{08C066D5-33CE-4E99-85A8-04D56D07DBBE}"/>
                </a:ext>
              </a:extLst>
            </p:cNvPr>
            <p:cNvPicPr>
              <a:picLocks noChangeAspect="1"/>
            </p:cNvPicPr>
            <p:nvPr userDrawn="1"/>
          </p:nvPicPr>
          <p:blipFill>
            <a:blip r:embed="rId13"/>
            <a:stretch>
              <a:fillRect/>
            </a:stretch>
          </p:blipFill>
          <p:spPr>
            <a:xfrm>
              <a:off x="8313684" y="158351"/>
              <a:ext cx="3468800" cy="495918"/>
            </a:xfrm>
            <a:prstGeom prst="rect">
              <a:avLst/>
            </a:prstGeom>
          </p:spPr>
        </p:pic>
      </p:grpSp>
    </p:spTree>
    <p:extLst>
      <p:ext uri="{BB962C8B-B14F-4D97-AF65-F5344CB8AC3E}">
        <p14:creationId xmlns:p14="http://schemas.microsoft.com/office/powerpoint/2010/main" val="408779318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5" r:id="rId3"/>
    <p:sldLayoutId id="2147483666" r:id="rId4"/>
    <p:sldLayoutId id="2147483667" r:id="rId5"/>
    <p:sldLayoutId id="2147483669" r:id="rId6"/>
    <p:sldLayoutId id="2147483670" r:id="rId7"/>
    <p:sldLayoutId id="2147483671" r:id="rId8"/>
    <p:sldLayoutId id="2147483672" r:id="rId9"/>
    <p:sldLayoutId id="2147483668" r:id="rId10"/>
  </p:sldLayoutIdLst>
  <p:hf hdr="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260350" indent="-260350" algn="l" defTabSz="914400" rtl="0" eaLnBrk="1" latinLnBrk="0" hangingPunct="1">
        <a:lnSpc>
          <a:spcPct val="90000"/>
        </a:lnSpc>
        <a:spcBef>
          <a:spcPts val="1200"/>
        </a:spcBef>
        <a:spcAft>
          <a:spcPts val="200"/>
        </a:spcAft>
        <a:buClr>
          <a:schemeClr val="accent1"/>
        </a:buClr>
        <a:buSzPct val="100000"/>
        <a:buFont typeface="Arial" panose="020B0604020202020204" pitchFamily="34" charset="0"/>
        <a:buChar char="•"/>
        <a:defRPr sz="2000" kern="1200">
          <a:solidFill>
            <a:schemeClr val="tx1">
              <a:lumMod val="75000"/>
              <a:lumOff val="25000"/>
            </a:schemeClr>
          </a:solidFill>
          <a:latin typeface="+mn-lt"/>
          <a:ea typeface="+mn-ea"/>
          <a:cs typeface="+mn-cs"/>
        </a:defRPr>
      </a:lvl1pPr>
      <a:lvl2pPr marL="486918" indent="-28575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800" kern="1200">
          <a:solidFill>
            <a:schemeClr val="tx1">
              <a:lumMod val="75000"/>
              <a:lumOff val="25000"/>
            </a:schemeClr>
          </a:solidFill>
          <a:latin typeface="+mn-lt"/>
          <a:ea typeface="+mn-ea"/>
          <a:cs typeface="+mn-cs"/>
        </a:defRPr>
      </a:lvl2pPr>
      <a:lvl3pPr marL="669798" indent="-28575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lumMod val="75000"/>
              <a:lumOff val="25000"/>
            </a:schemeClr>
          </a:solidFill>
          <a:latin typeface="+mn-lt"/>
          <a:ea typeface="+mn-ea"/>
          <a:cs typeface="+mn-cs"/>
        </a:defRPr>
      </a:lvl3pPr>
      <a:lvl4pPr marL="852678" indent="-28575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035558" indent="-28575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77BC2730-FD58-C49A-3447-A969AAD28E15}"/>
              </a:ext>
            </a:extLst>
          </p:cNvPr>
          <p:cNvPicPr>
            <a:picLocks noChangeAspect="1"/>
          </p:cNvPicPr>
          <p:nvPr/>
        </p:nvPicPr>
        <p:blipFill>
          <a:blip r:embed="rId3"/>
          <a:srcRect r="3780"/>
          <a:stretch/>
        </p:blipFill>
        <p:spPr>
          <a:xfrm>
            <a:off x="0" y="0"/>
            <a:ext cx="12192000" cy="6335486"/>
          </a:xfrm>
          <a:prstGeom prst="rect">
            <a:avLst/>
          </a:prstGeom>
        </p:spPr>
      </p:pic>
      <p:sp>
        <p:nvSpPr>
          <p:cNvPr id="9" name="Rectangle 4">
            <a:extLst>
              <a:ext uri="{FF2B5EF4-FFF2-40B4-BE49-F238E27FC236}">
                <a16:creationId xmlns:a16="http://schemas.microsoft.com/office/drawing/2014/main" id="{9C09B25A-7674-EDBD-F856-7E707B5C96F7}"/>
              </a:ext>
            </a:extLst>
          </p:cNvPr>
          <p:cNvSpPr/>
          <p:nvPr/>
        </p:nvSpPr>
        <p:spPr>
          <a:xfrm>
            <a:off x="4356" y="686812"/>
            <a:ext cx="11605258" cy="13911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el 1">
            <a:extLst>
              <a:ext uri="{FF2B5EF4-FFF2-40B4-BE49-F238E27FC236}">
                <a16:creationId xmlns:a16="http://schemas.microsoft.com/office/drawing/2014/main" id="{7BA80877-09C2-0A4A-9642-DB6BF68446F6}"/>
              </a:ext>
            </a:extLst>
          </p:cNvPr>
          <p:cNvSpPr>
            <a:spLocks noGrp="1"/>
          </p:cNvSpPr>
          <p:nvPr>
            <p:ph type="ctrTitle"/>
          </p:nvPr>
        </p:nvSpPr>
        <p:spPr>
          <a:xfrm>
            <a:off x="408218" y="785281"/>
            <a:ext cx="11326576" cy="1304775"/>
          </a:xfrm>
        </p:spPr>
        <p:txBody>
          <a:bodyPr>
            <a:noAutofit/>
          </a:bodyPr>
          <a:lstStyle/>
          <a:p>
            <a:r>
              <a:rPr lang="de-DE" sz="4800" b="1" dirty="0">
                <a:solidFill>
                  <a:schemeClr val="bg1"/>
                </a:solidFill>
                <a:latin typeface="NDSFrutiger 55 Roman" panose="02000503040000020004" pitchFamily="2" charset="0"/>
              </a:rPr>
              <a:t>NEUES VON DEN ELEKTROMOBILITÄTSMANAGER:INNEN</a:t>
            </a:r>
          </a:p>
        </p:txBody>
      </p:sp>
      <p:sp>
        <p:nvSpPr>
          <p:cNvPr id="4" name="Datumsplatzhalter 3">
            <a:extLst>
              <a:ext uri="{FF2B5EF4-FFF2-40B4-BE49-F238E27FC236}">
                <a16:creationId xmlns:a16="http://schemas.microsoft.com/office/drawing/2014/main" id="{919A5DBA-2D14-E244-291F-CA608CDB856D}"/>
              </a:ext>
            </a:extLst>
          </p:cNvPr>
          <p:cNvSpPr>
            <a:spLocks noGrp="1"/>
          </p:cNvSpPr>
          <p:nvPr>
            <p:ph type="dt" sz="half" idx="10"/>
          </p:nvPr>
        </p:nvSpPr>
        <p:spPr/>
        <p:txBody>
          <a:bodyPr/>
          <a:lstStyle/>
          <a:p>
            <a:r>
              <a:rPr lang="de-DE"/>
              <a:t>13.11.2025</a:t>
            </a:r>
            <a:endParaRPr lang="en-US" dirty="0"/>
          </a:p>
        </p:txBody>
      </p:sp>
      <p:sp>
        <p:nvSpPr>
          <p:cNvPr id="5" name="Foliennummernplatzhalter 4">
            <a:extLst>
              <a:ext uri="{FF2B5EF4-FFF2-40B4-BE49-F238E27FC236}">
                <a16:creationId xmlns:a16="http://schemas.microsoft.com/office/drawing/2014/main" id="{6323132C-8BD0-9F2C-EC95-056644555683}"/>
              </a:ext>
            </a:extLst>
          </p:cNvPr>
          <p:cNvSpPr>
            <a:spLocks noGrp="1"/>
          </p:cNvSpPr>
          <p:nvPr>
            <p:ph type="sldNum" sz="quarter" idx="12"/>
          </p:nvPr>
        </p:nvSpPr>
        <p:spPr/>
        <p:txBody>
          <a:bodyPr/>
          <a:lstStyle/>
          <a:p>
            <a:fld id="{4FAB73BC-B049-4115-A692-8D63A059BFB8}" type="slidenum">
              <a:rPr lang="en-US" smtClean="0"/>
              <a:pPr/>
              <a:t>1</a:t>
            </a:fld>
            <a:endParaRPr lang="en-US" dirty="0"/>
          </a:p>
        </p:txBody>
      </p:sp>
      <p:sp>
        <p:nvSpPr>
          <p:cNvPr id="6" name="Fußzeilenplatzhalter 5">
            <a:extLst>
              <a:ext uri="{FF2B5EF4-FFF2-40B4-BE49-F238E27FC236}">
                <a16:creationId xmlns:a16="http://schemas.microsoft.com/office/drawing/2014/main" id="{F38833AB-FE71-9DF3-1A2D-74197EA072F4}"/>
              </a:ext>
            </a:extLst>
          </p:cNvPr>
          <p:cNvSpPr>
            <a:spLocks noGrp="1"/>
          </p:cNvSpPr>
          <p:nvPr>
            <p:ph type="ftr" sz="quarter" idx="3"/>
          </p:nvPr>
        </p:nvSpPr>
        <p:spPr/>
        <p:txBody>
          <a:bodyPr/>
          <a:lstStyle/>
          <a:p>
            <a:r>
              <a:rPr lang="de-DE">
                <a:latin typeface="NDSFrutiger 55 Roman" panose="02000503040000020004" pitchFamily="2" charset="0"/>
              </a:rPr>
              <a:t>NLStBV | Niedersächsischer E-MOBILITY SUMMIT 2025</a:t>
            </a:r>
            <a:endParaRPr lang="en-US" dirty="0">
              <a:latin typeface="NDSFrutiger 55 Roman" panose="02000503040000020004" pitchFamily="2" charset="0"/>
            </a:endParaRPr>
          </a:p>
        </p:txBody>
      </p:sp>
      <p:sp>
        <p:nvSpPr>
          <p:cNvPr id="10" name="Rectangle 5">
            <a:extLst>
              <a:ext uri="{FF2B5EF4-FFF2-40B4-BE49-F238E27FC236}">
                <a16:creationId xmlns:a16="http://schemas.microsoft.com/office/drawing/2014/main" id="{AE876FDF-1970-7998-03D0-E944E2D84D17}"/>
              </a:ext>
            </a:extLst>
          </p:cNvPr>
          <p:cNvSpPr/>
          <p:nvPr/>
        </p:nvSpPr>
        <p:spPr>
          <a:xfrm>
            <a:off x="-1" y="2029153"/>
            <a:ext cx="9731829" cy="5670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Untertitel 2">
            <a:extLst>
              <a:ext uri="{FF2B5EF4-FFF2-40B4-BE49-F238E27FC236}">
                <a16:creationId xmlns:a16="http://schemas.microsoft.com/office/drawing/2014/main" id="{F06ED818-A98A-4AD9-4C94-0CB1D9FAB492}"/>
              </a:ext>
            </a:extLst>
          </p:cNvPr>
          <p:cNvSpPr>
            <a:spLocks noGrp="1"/>
          </p:cNvSpPr>
          <p:nvPr>
            <p:ph type="subTitle" idx="1"/>
          </p:nvPr>
        </p:nvSpPr>
        <p:spPr>
          <a:xfrm>
            <a:off x="457206" y="2074401"/>
            <a:ext cx="10466608" cy="752540"/>
          </a:xfrm>
        </p:spPr>
        <p:txBody>
          <a:bodyPr>
            <a:normAutofit/>
          </a:bodyPr>
          <a:lstStyle/>
          <a:p>
            <a:pPr>
              <a:lnSpc>
                <a:spcPct val="100000"/>
              </a:lnSpc>
              <a:spcBef>
                <a:spcPts val="0"/>
              </a:spcBef>
            </a:pPr>
            <a:r>
              <a:rPr lang="de-DE" b="1" dirty="0">
                <a:solidFill>
                  <a:schemeClr val="tx1"/>
                </a:solidFill>
                <a:latin typeface="NDSFrutiger 45 Light" panose="02000403040000020004" pitchFamily="2" charset="0"/>
              </a:rPr>
              <a:t>Beim Niedersächsischen E-Mobility Summit 2025</a:t>
            </a:r>
          </a:p>
        </p:txBody>
      </p:sp>
    </p:spTree>
    <p:extLst>
      <p:ext uri="{BB962C8B-B14F-4D97-AF65-F5344CB8AC3E}">
        <p14:creationId xmlns:p14="http://schemas.microsoft.com/office/powerpoint/2010/main" val="4924333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2D3B6CDA-0CD1-25C1-D3E9-ED5D7B56857E}"/>
              </a:ext>
            </a:extLst>
          </p:cNvPr>
          <p:cNvPicPr>
            <a:picLocks noChangeAspect="1"/>
          </p:cNvPicPr>
          <p:nvPr/>
        </p:nvPicPr>
        <p:blipFill>
          <a:blip r:embed="rId3"/>
          <a:srcRect l="663" r="6280" b="35488"/>
          <a:stretch/>
        </p:blipFill>
        <p:spPr>
          <a:xfrm>
            <a:off x="-1" y="0"/>
            <a:ext cx="12192001" cy="6339254"/>
          </a:xfrm>
          <a:prstGeom prst="rect">
            <a:avLst/>
          </a:prstGeom>
        </p:spPr>
      </p:pic>
      <p:sp>
        <p:nvSpPr>
          <p:cNvPr id="8" name="Rectangle 4">
            <a:extLst>
              <a:ext uri="{FF2B5EF4-FFF2-40B4-BE49-F238E27FC236}">
                <a16:creationId xmlns:a16="http://schemas.microsoft.com/office/drawing/2014/main" id="{04ECE360-7D0C-E346-AF1F-B317EDF9D37A}"/>
              </a:ext>
            </a:extLst>
          </p:cNvPr>
          <p:cNvSpPr/>
          <p:nvPr/>
        </p:nvSpPr>
        <p:spPr>
          <a:xfrm>
            <a:off x="-1" y="1220024"/>
            <a:ext cx="11025052" cy="8654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5">
            <a:extLst>
              <a:ext uri="{FF2B5EF4-FFF2-40B4-BE49-F238E27FC236}">
                <a16:creationId xmlns:a16="http://schemas.microsoft.com/office/drawing/2014/main" id="{0B630A33-CBBC-9421-34B2-7F16185F94D0}"/>
              </a:ext>
            </a:extLst>
          </p:cNvPr>
          <p:cNvSpPr/>
          <p:nvPr/>
        </p:nvSpPr>
        <p:spPr>
          <a:xfrm>
            <a:off x="-2" y="2003444"/>
            <a:ext cx="7955282" cy="5732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Titel 1">
            <a:extLst>
              <a:ext uri="{FF2B5EF4-FFF2-40B4-BE49-F238E27FC236}">
                <a16:creationId xmlns:a16="http://schemas.microsoft.com/office/drawing/2014/main" id="{E206702F-8E6A-B052-85B8-5108E2AC9F57}"/>
              </a:ext>
            </a:extLst>
          </p:cNvPr>
          <p:cNvSpPr txBox="1">
            <a:spLocks/>
          </p:cNvSpPr>
          <p:nvPr/>
        </p:nvSpPr>
        <p:spPr>
          <a:xfrm>
            <a:off x="439270" y="1359036"/>
            <a:ext cx="11330363" cy="2785110"/>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de-DE" sz="5400" b="1" dirty="0">
                <a:solidFill>
                  <a:schemeClr val="bg1"/>
                </a:solidFill>
                <a:latin typeface="NDSFrutiger 55 Roman" panose="02000503040000020004" pitchFamily="2" charset="0"/>
              </a:rPr>
              <a:t>DIE ZENTRALE ANSPRECHSTELLE</a:t>
            </a:r>
          </a:p>
          <a:p>
            <a:r>
              <a:rPr lang="de-DE" sz="3000" dirty="0">
                <a:solidFill>
                  <a:schemeClr val="tx1"/>
                </a:solidFill>
                <a:latin typeface="NDSFrutiger 55 Roman" panose="02000503040000020004" pitchFamily="2" charset="0"/>
              </a:rPr>
              <a:t>für Elektromobilität und Ladeinfrastruktur</a:t>
            </a:r>
          </a:p>
        </p:txBody>
      </p:sp>
      <p:sp>
        <p:nvSpPr>
          <p:cNvPr id="2" name="Datumsplatzhalter 1">
            <a:extLst>
              <a:ext uri="{FF2B5EF4-FFF2-40B4-BE49-F238E27FC236}">
                <a16:creationId xmlns:a16="http://schemas.microsoft.com/office/drawing/2014/main" id="{F38B8944-E089-9930-8F0C-83703B06BB77}"/>
              </a:ext>
            </a:extLst>
          </p:cNvPr>
          <p:cNvSpPr>
            <a:spLocks noGrp="1"/>
          </p:cNvSpPr>
          <p:nvPr>
            <p:ph type="dt" sz="half" idx="10"/>
          </p:nvPr>
        </p:nvSpPr>
        <p:spPr/>
        <p:txBody>
          <a:bodyPr/>
          <a:lstStyle/>
          <a:p>
            <a:r>
              <a:rPr lang="de-DE" dirty="0"/>
              <a:t>13.11.2025</a:t>
            </a:r>
            <a:endParaRPr lang="en-US" dirty="0"/>
          </a:p>
        </p:txBody>
      </p:sp>
      <p:sp>
        <p:nvSpPr>
          <p:cNvPr id="3" name="Foliennummernplatzhalter 2">
            <a:extLst>
              <a:ext uri="{FF2B5EF4-FFF2-40B4-BE49-F238E27FC236}">
                <a16:creationId xmlns:a16="http://schemas.microsoft.com/office/drawing/2014/main" id="{A8D5DE5A-998B-CCA1-AD4F-35F7738820FB}"/>
              </a:ext>
            </a:extLst>
          </p:cNvPr>
          <p:cNvSpPr>
            <a:spLocks noGrp="1"/>
          </p:cNvSpPr>
          <p:nvPr>
            <p:ph type="sldNum" sz="quarter" idx="12"/>
          </p:nvPr>
        </p:nvSpPr>
        <p:spPr/>
        <p:txBody>
          <a:bodyPr/>
          <a:lstStyle/>
          <a:p>
            <a:fld id="{4FAB73BC-B049-4115-A692-8D63A059BFB8}" type="slidenum">
              <a:rPr lang="en-US" smtClean="0"/>
              <a:pPr/>
              <a:t>2</a:t>
            </a:fld>
            <a:endParaRPr lang="en-US" dirty="0"/>
          </a:p>
        </p:txBody>
      </p:sp>
      <p:sp>
        <p:nvSpPr>
          <p:cNvPr id="4" name="Fußzeilenplatzhalter 3">
            <a:extLst>
              <a:ext uri="{FF2B5EF4-FFF2-40B4-BE49-F238E27FC236}">
                <a16:creationId xmlns:a16="http://schemas.microsoft.com/office/drawing/2014/main" id="{194F1F8D-0FBE-4B95-EA36-BC6DF82A25F4}"/>
              </a:ext>
            </a:extLst>
          </p:cNvPr>
          <p:cNvSpPr>
            <a:spLocks noGrp="1"/>
          </p:cNvSpPr>
          <p:nvPr>
            <p:ph type="ftr" sz="quarter" idx="3"/>
          </p:nvPr>
        </p:nvSpPr>
        <p:spPr/>
        <p:txBody>
          <a:bodyPr/>
          <a:lstStyle/>
          <a:p>
            <a:r>
              <a:rPr lang="de-DE"/>
              <a:t>NLStBV | Niedersächsischer E-MOBILITY SUMMIT 2025</a:t>
            </a:r>
            <a:endParaRPr lang="en-US" dirty="0"/>
          </a:p>
        </p:txBody>
      </p:sp>
    </p:spTree>
    <p:extLst>
      <p:ext uri="{BB962C8B-B14F-4D97-AF65-F5344CB8AC3E}">
        <p14:creationId xmlns:p14="http://schemas.microsoft.com/office/powerpoint/2010/main" val="9141129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F9EFA22A-94D5-F739-13D1-DD2DA4403125}"/>
              </a:ext>
            </a:extLst>
          </p:cNvPr>
          <p:cNvPicPr>
            <a:picLocks noChangeAspect="1"/>
          </p:cNvPicPr>
          <p:nvPr/>
        </p:nvPicPr>
        <p:blipFill>
          <a:blip r:embed="rId3"/>
          <a:srcRect t="1975" b="17124"/>
          <a:stretch/>
        </p:blipFill>
        <p:spPr>
          <a:xfrm>
            <a:off x="0" y="0"/>
            <a:ext cx="12192000" cy="6331432"/>
          </a:xfrm>
          <a:prstGeom prst="rect">
            <a:avLst/>
          </a:prstGeom>
        </p:spPr>
      </p:pic>
      <p:sp>
        <p:nvSpPr>
          <p:cNvPr id="2" name="Datumsplatzhalter 1">
            <a:extLst>
              <a:ext uri="{FF2B5EF4-FFF2-40B4-BE49-F238E27FC236}">
                <a16:creationId xmlns:a16="http://schemas.microsoft.com/office/drawing/2014/main" id="{F38B8944-E089-9930-8F0C-83703B06BB77}"/>
              </a:ext>
            </a:extLst>
          </p:cNvPr>
          <p:cNvSpPr>
            <a:spLocks noGrp="1"/>
          </p:cNvSpPr>
          <p:nvPr>
            <p:ph type="dt" sz="half" idx="10"/>
          </p:nvPr>
        </p:nvSpPr>
        <p:spPr/>
        <p:txBody>
          <a:bodyPr/>
          <a:lstStyle/>
          <a:p>
            <a:r>
              <a:rPr lang="de-DE" dirty="0"/>
              <a:t>13.11.2025</a:t>
            </a:r>
            <a:endParaRPr lang="en-US" dirty="0"/>
          </a:p>
        </p:txBody>
      </p:sp>
      <p:sp>
        <p:nvSpPr>
          <p:cNvPr id="3" name="Foliennummernplatzhalter 2">
            <a:extLst>
              <a:ext uri="{FF2B5EF4-FFF2-40B4-BE49-F238E27FC236}">
                <a16:creationId xmlns:a16="http://schemas.microsoft.com/office/drawing/2014/main" id="{A8D5DE5A-998B-CCA1-AD4F-35F7738820FB}"/>
              </a:ext>
            </a:extLst>
          </p:cNvPr>
          <p:cNvSpPr>
            <a:spLocks noGrp="1"/>
          </p:cNvSpPr>
          <p:nvPr>
            <p:ph type="sldNum" sz="quarter" idx="12"/>
          </p:nvPr>
        </p:nvSpPr>
        <p:spPr/>
        <p:txBody>
          <a:bodyPr/>
          <a:lstStyle/>
          <a:p>
            <a:fld id="{4FAB73BC-B049-4115-A692-8D63A059BFB8}" type="slidenum">
              <a:rPr lang="en-US" smtClean="0"/>
              <a:pPr/>
              <a:t>3</a:t>
            </a:fld>
            <a:endParaRPr lang="en-US" dirty="0"/>
          </a:p>
        </p:txBody>
      </p:sp>
      <p:sp>
        <p:nvSpPr>
          <p:cNvPr id="4" name="Fußzeilenplatzhalter 3">
            <a:extLst>
              <a:ext uri="{FF2B5EF4-FFF2-40B4-BE49-F238E27FC236}">
                <a16:creationId xmlns:a16="http://schemas.microsoft.com/office/drawing/2014/main" id="{194F1F8D-0FBE-4B95-EA36-BC6DF82A25F4}"/>
              </a:ext>
            </a:extLst>
          </p:cNvPr>
          <p:cNvSpPr>
            <a:spLocks noGrp="1"/>
          </p:cNvSpPr>
          <p:nvPr>
            <p:ph type="ftr" sz="quarter" idx="3"/>
          </p:nvPr>
        </p:nvSpPr>
        <p:spPr/>
        <p:txBody>
          <a:bodyPr/>
          <a:lstStyle/>
          <a:p>
            <a:r>
              <a:rPr lang="de-DE"/>
              <a:t>NLStBV | Niedersächsischer E-MOBILITY SUMMIT 2025</a:t>
            </a:r>
            <a:endParaRPr lang="en-US" dirty="0"/>
          </a:p>
        </p:txBody>
      </p:sp>
      <p:sp>
        <p:nvSpPr>
          <p:cNvPr id="10" name="Rectangle 4">
            <a:extLst>
              <a:ext uri="{FF2B5EF4-FFF2-40B4-BE49-F238E27FC236}">
                <a16:creationId xmlns:a16="http://schemas.microsoft.com/office/drawing/2014/main" id="{FE7E34AA-99A4-7805-B7E2-98F42E500286}"/>
              </a:ext>
            </a:extLst>
          </p:cNvPr>
          <p:cNvSpPr/>
          <p:nvPr/>
        </p:nvSpPr>
        <p:spPr>
          <a:xfrm>
            <a:off x="0" y="929456"/>
            <a:ext cx="10911840" cy="9145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5">
            <a:extLst>
              <a:ext uri="{FF2B5EF4-FFF2-40B4-BE49-F238E27FC236}">
                <a16:creationId xmlns:a16="http://schemas.microsoft.com/office/drawing/2014/main" id="{580880DB-01CD-3961-A03D-4329A85AA05E}"/>
              </a:ext>
            </a:extLst>
          </p:cNvPr>
          <p:cNvSpPr/>
          <p:nvPr/>
        </p:nvSpPr>
        <p:spPr>
          <a:xfrm>
            <a:off x="7457" y="1711271"/>
            <a:ext cx="5417983" cy="7660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Titel 1">
            <a:extLst>
              <a:ext uri="{FF2B5EF4-FFF2-40B4-BE49-F238E27FC236}">
                <a16:creationId xmlns:a16="http://schemas.microsoft.com/office/drawing/2014/main" id="{E206702F-8E6A-B052-85B8-5108E2AC9F57}"/>
              </a:ext>
            </a:extLst>
          </p:cNvPr>
          <p:cNvSpPr txBox="1">
            <a:spLocks/>
          </p:cNvSpPr>
          <p:nvPr/>
        </p:nvSpPr>
        <p:spPr>
          <a:xfrm>
            <a:off x="228600" y="1050281"/>
            <a:ext cx="10683240" cy="1403812"/>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de-DE" sz="5400" b="1" dirty="0">
                <a:solidFill>
                  <a:schemeClr val="bg1"/>
                </a:solidFill>
                <a:latin typeface="NDSFrutiger 55 Roman" panose="02000503040000020004" pitchFamily="2" charset="0"/>
              </a:rPr>
              <a:t>LADEINFRASTRUKTURKONZEPTE</a:t>
            </a:r>
            <a:r>
              <a:rPr lang="de-DE" b="1" dirty="0">
                <a:solidFill>
                  <a:schemeClr val="bg1"/>
                </a:solidFill>
                <a:latin typeface="NDSFrutiger 55 Roman" panose="02000503040000020004" pitchFamily="2" charset="0"/>
              </a:rPr>
              <a:t> </a:t>
            </a:r>
          </a:p>
          <a:p>
            <a:r>
              <a:rPr lang="de-DE" b="1" dirty="0">
                <a:solidFill>
                  <a:schemeClr val="tx1"/>
                </a:solidFill>
                <a:latin typeface="NDSFrutiger 55 Roman" panose="02000503040000020004" pitchFamily="2" charset="0"/>
              </a:rPr>
              <a:t>MIT KOMMUNEN</a:t>
            </a:r>
          </a:p>
        </p:txBody>
      </p:sp>
    </p:spTree>
    <p:extLst>
      <p:ext uri="{BB962C8B-B14F-4D97-AF65-F5344CB8AC3E}">
        <p14:creationId xmlns:p14="http://schemas.microsoft.com/office/powerpoint/2010/main" val="31026547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E774B69A-ACA4-5D88-E209-06B2F717519A}"/>
              </a:ext>
            </a:extLst>
          </p:cNvPr>
          <p:cNvSpPr/>
          <p:nvPr/>
        </p:nvSpPr>
        <p:spPr>
          <a:xfrm>
            <a:off x="1" y="1"/>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Datumsplatzhalter 3">
            <a:extLst>
              <a:ext uri="{FF2B5EF4-FFF2-40B4-BE49-F238E27FC236}">
                <a16:creationId xmlns:a16="http://schemas.microsoft.com/office/drawing/2014/main" id="{CC3444FF-C9EF-8020-6365-C10A0FACA966}"/>
              </a:ext>
            </a:extLst>
          </p:cNvPr>
          <p:cNvSpPr>
            <a:spLocks noGrp="1"/>
          </p:cNvSpPr>
          <p:nvPr>
            <p:ph type="dt" sz="half" idx="10"/>
          </p:nvPr>
        </p:nvSpPr>
        <p:spPr/>
        <p:txBody>
          <a:bodyPr/>
          <a:lstStyle/>
          <a:p>
            <a:r>
              <a:rPr lang="de-DE"/>
              <a:t>13.11.2025</a:t>
            </a:r>
            <a:endParaRPr lang="en-US" dirty="0"/>
          </a:p>
        </p:txBody>
      </p:sp>
      <p:sp>
        <p:nvSpPr>
          <p:cNvPr id="6" name="Foliennummernplatzhalter 5">
            <a:extLst>
              <a:ext uri="{FF2B5EF4-FFF2-40B4-BE49-F238E27FC236}">
                <a16:creationId xmlns:a16="http://schemas.microsoft.com/office/drawing/2014/main" id="{5943CE6B-47AB-F9CE-859F-2FD7CC0105ED}"/>
              </a:ext>
            </a:extLst>
          </p:cNvPr>
          <p:cNvSpPr>
            <a:spLocks noGrp="1"/>
          </p:cNvSpPr>
          <p:nvPr>
            <p:ph type="sldNum" sz="quarter" idx="12"/>
          </p:nvPr>
        </p:nvSpPr>
        <p:spPr/>
        <p:txBody>
          <a:bodyPr/>
          <a:lstStyle/>
          <a:p>
            <a:fld id="{4FAB73BC-B049-4115-A692-8D63A059BFB8}" type="slidenum">
              <a:rPr lang="en-US" smtClean="0"/>
              <a:pPr/>
              <a:t>4</a:t>
            </a:fld>
            <a:endParaRPr lang="en-US" dirty="0"/>
          </a:p>
        </p:txBody>
      </p:sp>
      <p:sp>
        <p:nvSpPr>
          <p:cNvPr id="5" name="Fußzeilenplatzhalter 4">
            <a:extLst>
              <a:ext uri="{FF2B5EF4-FFF2-40B4-BE49-F238E27FC236}">
                <a16:creationId xmlns:a16="http://schemas.microsoft.com/office/drawing/2014/main" id="{B11B3CA6-7BE5-C8B8-CD55-5FC4F5EB185B}"/>
              </a:ext>
            </a:extLst>
          </p:cNvPr>
          <p:cNvSpPr>
            <a:spLocks noGrp="1"/>
          </p:cNvSpPr>
          <p:nvPr>
            <p:ph type="ftr" sz="quarter" idx="3"/>
          </p:nvPr>
        </p:nvSpPr>
        <p:spPr/>
        <p:txBody>
          <a:bodyPr/>
          <a:lstStyle/>
          <a:p>
            <a:r>
              <a:rPr lang="de-DE">
                <a:latin typeface="NDSFrutiger 55 Roman" panose="02000503040000020004" pitchFamily="2" charset="0"/>
              </a:rPr>
              <a:t>NLStBV | Niedersächsischer E-MOBILITY SUMMIT 2025</a:t>
            </a:r>
            <a:endParaRPr lang="en-US" dirty="0"/>
          </a:p>
        </p:txBody>
      </p:sp>
      <p:pic>
        <p:nvPicPr>
          <p:cNvPr id="8" name="Grafik 7">
            <a:extLst>
              <a:ext uri="{FF2B5EF4-FFF2-40B4-BE49-F238E27FC236}">
                <a16:creationId xmlns:a16="http://schemas.microsoft.com/office/drawing/2014/main" id="{E03427AF-31CD-7797-EE92-17211FBC05E0}"/>
              </a:ext>
            </a:extLst>
          </p:cNvPr>
          <p:cNvPicPr>
            <a:picLocks noChangeAspect="1"/>
          </p:cNvPicPr>
          <p:nvPr/>
        </p:nvPicPr>
        <p:blipFill>
          <a:blip r:embed="rId3"/>
          <a:stretch>
            <a:fillRect/>
          </a:stretch>
        </p:blipFill>
        <p:spPr>
          <a:xfrm>
            <a:off x="1116531" y="0"/>
            <a:ext cx="9978189" cy="6924136"/>
          </a:xfrm>
          <a:prstGeom prst="rect">
            <a:avLst/>
          </a:prstGeom>
        </p:spPr>
      </p:pic>
    </p:spTree>
    <p:extLst>
      <p:ext uri="{BB962C8B-B14F-4D97-AF65-F5344CB8AC3E}">
        <p14:creationId xmlns:p14="http://schemas.microsoft.com/office/powerpoint/2010/main" val="13673274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F9EFA22A-94D5-F739-13D1-DD2DA4403125}"/>
              </a:ext>
            </a:extLst>
          </p:cNvPr>
          <p:cNvPicPr>
            <a:picLocks noChangeAspect="1"/>
          </p:cNvPicPr>
          <p:nvPr/>
        </p:nvPicPr>
        <p:blipFill>
          <a:blip r:embed="rId3"/>
          <a:srcRect t="10948" b="10948"/>
          <a:stretch/>
        </p:blipFill>
        <p:spPr>
          <a:xfrm>
            <a:off x="0" y="0"/>
            <a:ext cx="12192000" cy="6331432"/>
          </a:xfrm>
          <a:prstGeom prst="rect">
            <a:avLst/>
          </a:prstGeom>
        </p:spPr>
      </p:pic>
      <p:sp>
        <p:nvSpPr>
          <p:cNvPr id="2" name="Datumsplatzhalter 1">
            <a:extLst>
              <a:ext uri="{FF2B5EF4-FFF2-40B4-BE49-F238E27FC236}">
                <a16:creationId xmlns:a16="http://schemas.microsoft.com/office/drawing/2014/main" id="{F38B8944-E089-9930-8F0C-83703B06BB77}"/>
              </a:ext>
            </a:extLst>
          </p:cNvPr>
          <p:cNvSpPr>
            <a:spLocks noGrp="1"/>
          </p:cNvSpPr>
          <p:nvPr>
            <p:ph type="dt" sz="half" idx="10"/>
          </p:nvPr>
        </p:nvSpPr>
        <p:spPr/>
        <p:txBody>
          <a:bodyPr/>
          <a:lstStyle/>
          <a:p>
            <a:r>
              <a:rPr lang="de-DE" dirty="0"/>
              <a:t>13.11.2025</a:t>
            </a:r>
            <a:endParaRPr lang="en-US" dirty="0"/>
          </a:p>
        </p:txBody>
      </p:sp>
      <p:sp>
        <p:nvSpPr>
          <p:cNvPr id="3" name="Foliennummernplatzhalter 2">
            <a:extLst>
              <a:ext uri="{FF2B5EF4-FFF2-40B4-BE49-F238E27FC236}">
                <a16:creationId xmlns:a16="http://schemas.microsoft.com/office/drawing/2014/main" id="{A8D5DE5A-998B-CCA1-AD4F-35F7738820FB}"/>
              </a:ext>
            </a:extLst>
          </p:cNvPr>
          <p:cNvSpPr>
            <a:spLocks noGrp="1"/>
          </p:cNvSpPr>
          <p:nvPr>
            <p:ph type="sldNum" sz="quarter" idx="12"/>
          </p:nvPr>
        </p:nvSpPr>
        <p:spPr/>
        <p:txBody>
          <a:bodyPr/>
          <a:lstStyle/>
          <a:p>
            <a:fld id="{4FAB73BC-B049-4115-A692-8D63A059BFB8}" type="slidenum">
              <a:rPr lang="en-US" smtClean="0"/>
              <a:pPr/>
              <a:t>5</a:t>
            </a:fld>
            <a:endParaRPr lang="en-US" dirty="0"/>
          </a:p>
        </p:txBody>
      </p:sp>
      <p:sp>
        <p:nvSpPr>
          <p:cNvPr id="4" name="Fußzeilenplatzhalter 3">
            <a:extLst>
              <a:ext uri="{FF2B5EF4-FFF2-40B4-BE49-F238E27FC236}">
                <a16:creationId xmlns:a16="http://schemas.microsoft.com/office/drawing/2014/main" id="{194F1F8D-0FBE-4B95-EA36-BC6DF82A25F4}"/>
              </a:ext>
            </a:extLst>
          </p:cNvPr>
          <p:cNvSpPr>
            <a:spLocks noGrp="1"/>
          </p:cNvSpPr>
          <p:nvPr>
            <p:ph type="ftr" sz="quarter" idx="3"/>
          </p:nvPr>
        </p:nvSpPr>
        <p:spPr/>
        <p:txBody>
          <a:bodyPr/>
          <a:lstStyle/>
          <a:p>
            <a:r>
              <a:rPr lang="de-DE"/>
              <a:t>NLStBV | Niedersächsischer E-MOBILITY SUMMIT 2025</a:t>
            </a:r>
            <a:endParaRPr lang="en-US" dirty="0"/>
          </a:p>
        </p:txBody>
      </p:sp>
      <p:sp>
        <p:nvSpPr>
          <p:cNvPr id="6" name="Rectangle 4">
            <a:extLst>
              <a:ext uri="{FF2B5EF4-FFF2-40B4-BE49-F238E27FC236}">
                <a16:creationId xmlns:a16="http://schemas.microsoft.com/office/drawing/2014/main" id="{7078BDDD-DF49-9C54-E141-C7CF22771617}"/>
              </a:ext>
            </a:extLst>
          </p:cNvPr>
          <p:cNvSpPr/>
          <p:nvPr/>
        </p:nvSpPr>
        <p:spPr>
          <a:xfrm>
            <a:off x="-1" y="1220024"/>
            <a:ext cx="10683239" cy="11269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Rectangle 5">
            <a:extLst>
              <a:ext uri="{FF2B5EF4-FFF2-40B4-BE49-F238E27FC236}">
                <a16:creationId xmlns:a16="http://schemas.microsoft.com/office/drawing/2014/main" id="{E33FC83D-A74F-ACC9-738B-611F6DF52998}"/>
              </a:ext>
            </a:extLst>
          </p:cNvPr>
          <p:cNvSpPr/>
          <p:nvPr/>
        </p:nvSpPr>
        <p:spPr>
          <a:xfrm>
            <a:off x="-1" y="2197363"/>
            <a:ext cx="8803342" cy="9588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Titel 1">
            <a:extLst>
              <a:ext uri="{FF2B5EF4-FFF2-40B4-BE49-F238E27FC236}">
                <a16:creationId xmlns:a16="http://schemas.microsoft.com/office/drawing/2014/main" id="{E206702F-8E6A-B052-85B8-5108E2AC9F57}"/>
              </a:ext>
            </a:extLst>
          </p:cNvPr>
          <p:cNvSpPr txBox="1">
            <a:spLocks/>
          </p:cNvSpPr>
          <p:nvPr/>
        </p:nvSpPr>
        <p:spPr>
          <a:xfrm>
            <a:off x="318247" y="1375700"/>
            <a:ext cx="10683240" cy="2191284"/>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de-DE" sz="7200" b="1" dirty="0">
                <a:solidFill>
                  <a:schemeClr val="bg1"/>
                </a:solidFill>
                <a:latin typeface="NDSFrutiger 55 Roman" panose="02000503040000020004" pitchFamily="2" charset="0"/>
              </a:rPr>
              <a:t>KONZESSIONSVERGABE </a:t>
            </a:r>
            <a:r>
              <a:rPr lang="de-DE" sz="7200" b="1" dirty="0">
                <a:solidFill>
                  <a:schemeClr val="tx1"/>
                </a:solidFill>
                <a:latin typeface="NDSFrutiger 55 Roman" panose="02000503040000020004" pitchFamily="2" charset="0"/>
              </a:rPr>
              <a:t>&amp; AUSSCHREIBUNG </a:t>
            </a:r>
          </a:p>
        </p:txBody>
      </p:sp>
    </p:spTree>
    <p:extLst>
      <p:ext uri="{BB962C8B-B14F-4D97-AF65-F5344CB8AC3E}">
        <p14:creationId xmlns:p14="http://schemas.microsoft.com/office/powerpoint/2010/main" val="2324052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1C9F1CEE-084E-5D26-B3F5-B7C793469059}"/>
              </a:ext>
            </a:extLst>
          </p:cNvPr>
          <p:cNvPicPr>
            <a:picLocks noChangeAspect="1"/>
          </p:cNvPicPr>
          <p:nvPr/>
        </p:nvPicPr>
        <p:blipFill>
          <a:blip r:embed="rId3"/>
          <a:srcRect t="10033" b="13299"/>
          <a:stretch/>
        </p:blipFill>
        <p:spPr>
          <a:xfrm>
            <a:off x="-1435" y="0"/>
            <a:ext cx="12213744" cy="6325644"/>
          </a:xfrm>
          <a:prstGeom prst="rect">
            <a:avLst/>
          </a:prstGeom>
        </p:spPr>
      </p:pic>
      <p:sp>
        <p:nvSpPr>
          <p:cNvPr id="2" name="Datumsplatzhalter 1">
            <a:extLst>
              <a:ext uri="{FF2B5EF4-FFF2-40B4-BE49-F238E27FC236}">
                <a16:creationId xmlns:a16="http://schemas.microsoft.com/office/drawing/2014/main" id="{F38B8944-E089-9930-8F0C-83703B06BB77}"/>
              </a:ext>
            </a:extLst>
          </p:cNvPr>
          <p:cNvSpPr>
            <a:spLocks noGrp="1"/>
          </p:cNvSpPr>
          <p:nvPr>
            <p:ph type="dt" sz="half" idx="10"/>
          </p:nvPr>
        </p:nvSpPr>
        <p:spPr/>
        <p:txBody>
          <a:bodyPr/>
          <a:lstStyle/>
          <a:p>
            <a:r>
              <a:rPr lang="de-DE"/>
              <a:t>13.11.2025</a:t>
            </a:r>
            <a:endParaRPr lang="en-US" dirty="0"/>
          </a:p>
        </p:txBody>
      </p:sp>
      <p:sp>
        <p:nvSpPr>
          <p:cNvPr id="3" name="Foliennummernplatzhalter 2">
            <a:extLst>
              <a:ext uri="{FF2B5EF4-FFF2-40B4-BE49-F238E27FC236}">
                <a16:creationId xmlns:a16="http://schemas.microsoft.com/office/drawing/2014/main" id="{A8D5DE5A-998B-CCA1-AD4F-35F7738820FB}"/>
              </a:ext>
            </a:extLst>
          </p:cNvPr>
          <p:cNvSpPr>
            <a:spLocks noGrp="1"/>
          </p:cNvSpPr>
          <p:nvPr>
            <p:ph type="sldNum" sz="quarter" idx="12"/>
          </p:nvPr>
        </p:nvSpPr>
        <p:spPr/>
        <p:txBody>
          <a:bodyPr/>
          <a:lstStyle/>
          <a:p>
            <a:fld id="{4FAB73BC-B049-4115-A692-8D63A059BFB8}" type="slidenum">
              <a:rPr lang="en-US" smtClean="0"/>
              <a:pPr/>
              <a:t>6</a:t>
            </a:fld>
            <a:endParaRPr lang="en-US" dirty="0"/>
          </a:p>
        </p:txBody>
      </p:sp>
      <p:sp>
        <p:nvSpPr>
          <p:cNvPr id="4" name="Fußzeilenplatzhalter 3">
            <a:extLst>
              <a:ext uri="{FF2B5EF4-FFF2-40B4-BE49-F238E27FC236}">
                <a16:creationId xmlns:a16="http://schemas.microsoft.com/office/drawing/2014/main" id="{194F1F8D-0FBE-4B95-EA36-BC6DF82A25F4}"/>
              </a:ext>
            </a:extLst>
          </p:cNvPr>
          <p:cNvSpPr>
            <a:spLocks noGrp="1"/>
          </p:cNvSpPr>
          <p:nvPr>
            <p:ph type="ftr" sz="quarter" idx="3"/>
          </p:nvPr>
        </p:nvSpPr>
        <p:spPr/>
        <p:txBody>
          <a:bodyPr/>
          <a:lstStyle/>
          <a:p>
            <a:r>
              <a:rPr lang="de-DE"/>
              <a:t>NLStBV | Niedersächsischer E-MOBILITY SUMMIT 2025</a:t>
            </a:r>
            <a:endParaRPr lang="en-US" dirty="0"/>
          </a:p>
        </p:txBody>
      </p:sp>
      <p:sp>
        <p:nvSpPr>
          <p:cNvPr id="8" name="Rectangle 4">
            <a:extLst>
              <a:ext uri="{FF2B5EF4-FFF2-40B4-BE49-F238E27FC236}">
                <a16:creationId xmlns:a16="http://schemas.microsoft.com/office/drawing/2014/main" id="{1258DD6E-BFE6-4A7C-8DC9-C1BFD48B3D51}"/>
              </a:ext>
            </a:extLst>
          </p:cNvPr>
          <p:cNvSpPr/>
          <p:nvPr/>
        </p:nvSpPr>
        <p:spPr>
          <a:xfrm>
            <a:off x="-1" y="1220024"/>
            <a:ext cx="10685930" cy="11269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5">
            <a:extLst>
              <a:ext uri="{FF2B5EF4-FFF2-40B4-BE49-F238E27FC236}">
                <a16:creationId xmlns:a16="http://schemas.microsoft.com/office/drawing/2014/main" id="{1AEE2FC1-26EA-579D-3845-732D54EA74E5}"/>
              </a:ext>
            </a:extLst>
          </p:cNvPr>
          <p:cNvSpPr/>
          <p:nvPr/>
        </p:nvSpPr>
        <p:spPr>
          <a:xfrm>
            <a:off x="-1" y="2197363"/>
            <a:ext cx="7357457" cy="9588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Titel 1">
            <a:extLst>
              <a:ext uri="{FF2B5EF4-FFF2-40B4-BE49-F238E27FC236}">
                <a16:creationId xmlns:a16="http://schemas.microsoft.com/office/drawing/2014/main" id="{E206702F-8E6A-B052-85B8-5108E2AC9F57}"/>
              </a:ext>
            </a:extLst>
          </p:cNvPr>
          <p:cNvSpPr txBox="1">
            <a:spLocks/>
          </p:cNvSpPr>
          <p:nvPr/>
        </p:nvSpPr>
        <p:spPr>
          <a:xfrm>
            <a:off x="361277" y="1303126"/>
            <a:ext cx="10058400" cy="1853095"/>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de-DE" sz="7200" b="1" dirty="0">
                <a:solidFill>
                  <a:schemeClr val="bg1"/>
                </a:solidFill>
                <a:latin typeface="NDSFrutiger 55 Roman" panose="02000503040000020004" pitchFamily="2" charset="0"/>
              </a:rPr>
              <a:t>ELEKTRIFIZIERUNG DER </a:t>
            </a:r>
            <a:r>
              <a:rPr lang="de-DE" sz="7200" b="1" dirty="0">
                <a:solidFill>
                  <a:schemeClr val="tx1"/>
                </a:solidFill>
                <a:latin typeface="NDSFrutiger 55 Roman" panose="02000503040000020004" pitchFamily="2" charset="0"/>
              </a:rPr>
              <a:t>LANDESFLOTTE</a:t>
            </a:r>
          </a:p>
        </p:txBody>
      </p:sp>
    </p:spTree>
    <p:extLst>
      <p:ext uri="{BB962C8B-B14F-4D97-AF65-F5344CB8AC3E}">
        <p14:creationId xmlns:p14="http://schemas.microsoft.com/office/powerpoint/2010/main" val="2189250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2BB3D9BF-9147-D40B-1C34-6A26043C7F5A}"/>
              </a:ext>
            </a:extLst>
          </p:cNvPr>
          <p:cNvPicPr>
            <a:picLocks noChangeAspect="1"/>
          </p:cNvPicPr>
          <p:nvPr/>
        </p:nvPicPr>
        <p:blipFill>
          <a:blip r:embed="rId3"/>
          <a:srcRect l="215" t="33823" r="-1" b="24826"/>
          <a:stretch/>
        </p:blipFill>
        <p:spPr>
          <a:xfrm>
            <a:off x="0" y="0"/>
            <a:ext cx="12192000" cy="6334298"/>
          </a:xfrm>
          <a:prstGeom prst="rect">
            <a:avLst/>
          </a:prstGeom>
        </p:spPr>
      </p:pic>
      <p:sp>
        <p:nvSpPr>
          <p:cNvPr id="2" name="Datumsplatzhalter 1">
            <a:extLst>
              <a:ext uri="{FF2B5EF4-FFF2-40B4-BE49-F238E27FC236}">
                <a16:creationId xmlns:a16="http://schemas.microsoft.com/office/drawing/2014/main" id="{F38B8944-E089-9930-8F0C-83703B06BB77}"/>
              </a:ext>
            </a:extLst>
          </p:cNvPr>
          <p:cNvSpPr>
            <a:spLocks noGrp="1"/>
          </p:cNvSpPr>
          <p:nvPr>
            <p:ph type="dt" sz="half" idx="10"/>
          </p:nvPr>
        </p:nvSpPr>
        <p:spPr/>
        <p:txBody>
          <a:bodyPr/>
          <a:lstStyle/>
          <a:p>
            <a:r>
              <a:rPr lang="de-DE"/>
              <a:t>13.11.2025</a:t>
            </a:r>
            <a:endParaRPr lang="en-US" dirty="0"/>
          </a:p>
        </p:txBody>
      </p:sp>
      <p:sp>
        <p:nvSpPr>
          <p:cNvPr id="3" name="Foliennummernplatzhalter 2">
            <a:extLst>
              <a:ext uri="{FF2B5EF4-FFF2-40B4-BE49-F238E27FC236}">
                <a16:creationId xmlns:a16="http://schemas.microsoft.com/office/drawing/2014/main" id="{A8D5DE5A-998B-CCA1-AD4F-35F7738820FB}"/>
              </a:ext>
            </a:extLst>
          </p:cNvPr>
          <p:cNvSpPr>
            <a:spLocks noGrp="1"/>
          </p:cNvSpPr>
          <p:nvPr>
            <p:ph type="sldNum" sz="quarter" idx="12"/>
          </p:nvPr>
        </p:nvSpPr>
        <p:spPr/>
        <p:txBody>
          <a:bodyPr/>
          <a:lstStyle/>
          <a:p>
            <a:fld id="{4FAB73BC-B049-4115-A692-8D63A059BFB8}" type="slidenum">
              <a:rPr lang="en-US" smtClean="0"/>
              <a:pPr/>
              <a:t>7</a:t>
            </a:fld>
            <a:endParaRPr lang="en-US" dirty="0"/>
          </a:p>
        </p:txBody>
      </p:sp>
      <p:sp>
        <p:nvSpPr>
          <p:cNvPr id="4" name="Fußzeilenplatzhalter 3">
            <a:extLst>
              <a:ext uri="{FF2B5EF4-FFF2-40B4-BE49-F238E27FC236}">
                <a16:creationId xmlns:a16="http://schemas.microsoft.com/office/drawing/2014/main" id="{194F1F8D-0FBE-4B95-EA36-BC6DF82A25F4}"/>
              </a:ext>
            </a:extLst>
          </p:cNvPr>
          <p:cNvSpPr>
            <a:spLocks noGrp="1"/>
          </p:cNvSpPr>
          <p:nvPr>
            <p:ph type="ftr" sz="quarter" idx="3"/>
          </p:nvPr>
        </p:nvSpPr>
        <p:spPr/>
        <p:txBody>
          <a:bodyPr/>
          <a:lstStyle/>
          <a:p>
            <a:r>
              <a:rPr lang="de-DE"/>
              <a:t>NLStBV | Niedersächsischer E-MOBILITY SUMMIT 2025</a:t>
            </a:r>
            <a:endParaRPr lang="en-US" dirty="0"/>
          </a:p>
        </p:txBody>
      </p:sp>
      <p:sp>
        <p:nvSpPr>
          <p:cNvPr id="6" name="Rectangle 4">
            <a:extLst>
              <a:ext uri="{FF2B5EF4-FFF2-40B4-BE49-F238E27FC236}">
                <a16:creationId xmlns:a16="http://schemas.microsoft.com/office/drawing/2014/main" id="{D33C9C02-ABAD-75BE-019F-09148629327F}"/>
              </a:ext>
            </a:extLst>
          </p:cNvPr>
          <p:cNvSpPr/>
          <p:nvPr/>
        </p:nvSpPr>
        <p:spPr>
          <a:xfrm>
            <a:off x="-1" y="1220024"/>
            <a:ext cx="3825241" cy="11269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Rectangle 5">
            <a:extLst>
              <a:ext uri="{FF2B5EF4-FFF2-40B4-BE49-F238E27FC236}">
                <a16:creationId xmlns:a16="http://schemas.microsoft.com/office/drawing/2014/main" id="{C7A8E348-5F04-5060-635E-D117C11E47A9}"/>
              </a:ext>
            </a:extLst>
          </p:cNvPr>
          <p:cNvSpPr/>
          <p:nvPr/>
        </p:nvSpPr>
        <p:spPr>
          <a:xfrm>
            <a:off x="0" y="2197363"/>
            <a:ext cx="3686185" cy="2726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Titel 1">
            <a:extLst>
              <a:ext uri="{FF2B5EF4-FFF2-40B4-BE49-F238E27FC236}">
                <a16:creationId xmlns:a16="http://schemas.microsoft.com/office/drawing/2014/main" id="{E206702F-8E6A-B052-85B8-5108E2AC9F57}"/>
              </a:ext>
            </a:extLst>
          </p:cNvPr>
          <p:cNvSpPr txBox="1">
            <a:spLocks/>
          </p:cNvSpPr>
          <p:nvPr/>
        </p:nvSpPr>
        <p:spPr>
          <a:xfrm>
            <a:off x="611231" y="1325697"/>
            <a:ext cx="3356957" cy="811530"/>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de-DE" sz="7200" b="1" dirty="0">
                <a:solidFill>
                  <a:schemeClr val="bg1"/>
                </a:solidFill>
                <a:latin typeface="NDSFrutiger 55 Roman" panose="02000503040000020004" pitchFamily="2" charset="0"/>
              </a:rPr>
              <a:t>E-LKW</a:t>
            </a:r>
          </a:p>
        </p:txBody>
      </p:sp>
    </p:spTree>
    <p:extLst>
      <p:ext uri="{BB962C8B-B14F-4D97-AF65-F5344CB8AC3E}">
        <p14:creationId xmlns:p14="http://schemas.microsoft.com/office/powerpoint/2010/main" val="1835426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C92AC834-791C-2C16-CF99-75C3A826C569}"/>
              </a:ext>
            </a:extLst>
          </p:cNvPr>
          <p:cNvPicPr>
            <a:picLocks noChangeAspect="1"/>
          </p:cNvPicPr>
          <p:nvPr/>
        </p:nvPicPr>
        <p:blipFill>
          <a:blip r:embed="rId3"/>
          <a:srcRect l="4950" t="6717" b="19180"/>
          <a:stretch/>
        </p:blipFill>
        <p:spPr>
          <a:xfrm>
            <a:off x="0" y="0"/>
            <a:ext cx="12192000" cy="6336733"/>
          </a:xfrm>
          <a:prstGeom prst="rect">
            <a:avLst/>
          </a:prstGeom>
        </p:spPr>
      </p:pic>
      <p:sp>
        <p:nvSpPr>
          <p:cNvPr id="2" name="Datumsplatzhalter 1">
            <a:extLst>
              <a:ext uri="{FF2B5EF4-FFF2-40B4-BE49-F238E27FC236}">
                <a16:creationId xmlns:a16="http://schemas.microsoft.com/office/drawing/2014/main" id="{F38B8944-E089-9930-8F0C-83703B06BB77}"/>
              </a:ext>
            </a:extLst>
          </p:cNvPr>
          <p:cNvSpPr>
            <a:spLocks noGrp="1"/>
          </p:cNvSpPr>
          <p:nvPr>
            <p:ph type="dt" sz="half" idx="10"/>
          </p:nvPr>
        </p:nvSpPr>
        <p:spPr/>
        <p:txBody>
          <a:bodyPr/>
          <a:lstStyle/>
          <a:p>
            <a:r>
              <a:rPr lang="de-DE"/>
              <a:t>13.11.2025</a:t>
            </a:r>
            <a:endParaRPr lang="en-US" dirty="0"/>
          </a:p>
        </p:txBody>
      </p:sp>
      <p:sp>
        <p:nvSpPr>
          <p:cNvPr id="3" name="Foliennummernplatzhalter 2">
            <a:extLst>
              <a:ext uri="{FF2B5EF4-FFF2-40B4-BE49-F238E27FC236}">
                <a16:creationId xmlns:a16="http://schemas.microsoft.com/office/drawing/2014/main" id="{A8D5DE5A-998B-CCA1-AD4F-35F7738820FB}"/>
              </a:ext>
            </a:extLst>
          </p:cNvPr>
          <p:cNvSpPr>
            <a:spLocks noGrp="1"/>
          </p:cNvSpPr>
          <p:nvPr>
            <p:ph type="sldNum" sz="quarter" idx="12"/>
          </p:nvPr>
        </p:nvSpPr>
        <p:spPr/>
        <p:txBody>
          <a:bodyPr/>
          <a:lstStyle/>
          <a:p>
            <a:fld id="{4FAB73BC-B049-4115-A692-8D63A059BFB8}" type="slidenum">
              <a:rPr lang="en-US" smtClean="0"/>
              <a:pPr/>
              <a:t>8</a:t>
            </a:fld>
            <a:endParaRPr lang="en-US" dirty="0"/>
          </a:p>
        </p:txBody>
      </p:sp>
      <p:sp>
        <p:nvSpPr>
          <p:cNvPr id="4" name="Fußzeilenplatzhalter 3">
            <a:extLst>
              <a:ext uri="{FF2B5EF4-FFF2-40B4-BE49-F238E27FC236}">
                <a16:creationId xmlns:a16="http://schemas.microsoft.com/office/drawing/2014/main" id="{194F1F8D-0FBE-4B95-EA36-BC6DF82A25F4}"/>
              </a:ext>
            </a:extLst>
          </p:cNvPr>
          <p:cNvSpPr>
            <a:spLocks noGrp="1"/>
          </p:cNvSpPr>
          <p:nvPr>
            <p:ph type="ftr" sz="quarter" idx="3"/>
          </p:nvPr>
        </p:nvSpPr>
        <p:spPr/>
        <p:txBody>
          <a:bodyPr/>
          <a:lstStyle/>
          <a:p>
            <a:r>
              <a:rPr lang="de-DE"/>
              <a:t>NLStBV | Niedersächsischer E-MOBILITY SUMMIT 2025</a:t>
            </a:r>
            <a:endParaRPr lang="en-US" dirty="0"/>
          </a:p>
        </p:txBody>
      </p:sp>
      <p:sp>
        <p:nvSpPr>
          <p:cNvPr id="8" name="Rectangle 4">
            <a:extLst>
              <a:ext uri="{FF2B5EF4-FFF2-40B4-BE49-F238E27FC236}">
                <a16:creationId xmlns:a16="http://schemas.microsoft.com/office/drawing/2014/main" id="{7F674008-D3E8-5BA1-3061-0F6B526D773F}"/>
              </a:ext>
            </a:extLst>
          </p:cNvPr>
          <p:cNvSpPr/>
          <p:nvPr/>
        </p:nvSpPr>
        <p:spPr>
          <a:xfrm>
            <a:off x="-1" y="1220024"/>
            <a:ext cx="4119717" cy="11269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5">
            <a:extLst>
              <a:ext uri="{FF2B5EF4-FFF2-40B4-BE49-F238E27FC236}">
                <a16:creationId xmlns:a16="http://schemas.microsoft.com/office/drawing/2014/main" id="{E65887CD-0AD3-1981-3D74-53769B13551A}"/>
              </a:ext>
            </a:extLst>
          </p:cNvPr>
          <p:cNvSpPr/>
          <p:nvPr/>
        </p:nvSpPr>
        <p:spPr>
          <a:xfrm>
            <a:off x="0" y="2197363"/>
            <a:ext cx="3968188" cy="2726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Titel 1">
            <a:extLst>
              <a:ext uri="{FF2B5EF4-FFF2-40B4-BE49-F238E27FC236}">
                <a16:creationId xmlns:a16="http://schemas.microsoft.com/office/drawing/2014/main" id="{E206702F-8E6A-B052-85B8-5108E2AC9F57}"/>
              </a:ext>
            </a:extLst>
          </p:cNvPr>
          <p:cNvSpPr txBox="1">
            <a:spLocks/>
          </p:cNvSpPr>
          <p:nvPr/>
        </p:nvSpPr>
        <p:spPr>
          <a:xfrm>
            <a:off x="388376" y="1299649"/>
            <a:ext cx="3515033" cy="811530"/>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de-DE" sz="7200" b="1" dirty="0">
                <a:solidFill>
                  <a:schemeClr val="bg1"/>
                </a:solidFill>
                <a:latin typeface="NDSFrutiger 55 Roman" panose="02000503040000020004" pitchFamily="2" charset="0"/>
              </a:rPr>
              <a:t>GUIDES</a:t>
            </a:r>
          </a:p>
        </p:txBody>
      </p:sp>
    </p:spTree>
    <p:extLst>
      <p:ext uri="{BB962C8B-B14F-4D97-AF65-F5344CB8AC3E}">
        <p14:creationId xmlns:p14="http://schemas.microsoft.com/office/powerpoint/2010/main" val="24287075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41957FB6-63F6-E69C-22DB-E74532A26846}"/>
              </a:ext>
            </a:extLst>
          </p:cNvPr>
          <p:cNvPicPr>
            <a:picLocks noChangeAspect="1"/>
          </p:cNvPicPr>
          <p:nvPr/>
        </p:nvPicPr>
        <p:blipFill>
          <a:blip r:embed="rId3"/>
          <a:srcRect l="11163" t="12625" r="245" b="18445"/>
          <a:stretch/>
        </p:blipFill>
        <p:spPr>
          <a:xfrm>
            <a:off x="0" y="0"/>
            <a:ext cx="12192000" cy="6332919"/>
          </a:xfrm>
          <a:prstGeom prst="rect">
            <a:avLst/>
          </a:prstGeom>
        </p:spPr>
      </p:pic>
      <p:sp>
        <p:nvSpPr>
          <p:cNvPr id="14" name="Rectangle 4">
            <a:extLst>
              <a:ext uri="{FF2B5EF4-FFF2-40B4-BE49-F238E27FC236}">
                <a16:creationId xmlns:a16="http://schemas.microsoft.com/office/drawing/2014/main" id="{07CCDCFB-3E69-187F-BA5A-822C1350A28C}"/>
              </a:ext>
            </a:extLst>
          </p:cNvPr>
          <p:cNvSpPr/>
          <p:nvPr/>
        </p:nvSpPr>
        <p:spPr>
          <a:xfrm>
            <a:off x="0" y="1220024"/>
            <a:ext cx="8122920" cy="11269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5">
            <a:extLst>
              <a:ext uri="{FF2B5EF4-FFF2-40B4-BE49-F238E27FC236}">
                <a16:creationId xmlns:a16="http://schemas.microsoft.com/office/drawing/2014/main" id="{F35ED8E0-D0ED-E48D-4573-2D8397696A30}"/>
              </a:ext>
            </a:extLst>
          </p:cNvPr>
          <p:cNvSpPr/>
          <p:nvPr/>
        </p:nvSpPr>
        <p:spPr>
          <a:xfrm>
            <a:off x="-1" y="2197363"/>
            <a:ext cx="7357457" cy="9588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umsplatzhalter 1">
            <a:extLst>
              <a:ext uri="{FF2B5EF4-FFF2-40B4-BE49-F238E27FC236}">
                <a16:creationId xmlns:a16="http://schemas.microsoft.com/office/drawing/2014/main" id="{F38B8944-E089-9930-8F0C-83703B06BB77}"/>
              </a:ext>
            </a:extLst>
          </p:cNvPr>
          <p:cNvSpPr>
            <a:spLocks noGrp="1"/>
          </p:cNvSpPr>
          <p:nvPr>
            <p:ph type="dt" sz="half" idx="10"/>
          </p:nvPr>
        </p:nvSpPr>
        <p:spPr/>
        <p:txBody>
          <a:bodyPr/>
          <a:lstStyle/>
          <a:p>
            <a:r>
              <a:rPr lang="de-DE"/>
              <a:t>13.11.2025</a:t>
            </a:r>
            <a:endParaRPr lang="en-US" dirty="0"/>
          </a:p>
        </p:txBody>
      </p:sp>
      <p:sp>
        <p:nvSpPr>
          <p:cNvPr id="3" name="Foliennummernplatzhalter 2">
            <a:extLst>
              <a:ext uri="{FF2B5EF4-FFF2-40B4-BE49-F238E27FC236}">
                <a16:creationId xmlns:a16="http://schemas.microsoft.com/office/drawing/2014/main" id="{A8D5DE5A-998B-CCA1-AD4F-35F7738820FB}"/>
              </a:ext>
            </a:extLst>
          </p:cNvPr>
          <p:cNvSpPr>
            <a:spLocks noGrp="1"/>
          </p:cNvSpPr>
          <p:nvPr>
            <p:ph type="sldNum" sz="quarter" idx="12"/>
          </p:nvPr>
        </p:nvSpPr>
        <p:spPr/>
        <p:txBody>
          <a:bodyPr/>
          <a:lstStyle/>
          <a:p>
            <a:fld id="{4FAB73BC-B049-4115-A692-8D63A059BFB8}" type="slidenum">
              <a:rPr lang="en-US" smtClean="0"/>
              <a:pPr/>
              <a:t>9</a:t>
            </a:fld>
            <a:endParaRPr lang="en-US" dirty="0"/>
          </a:p>
        </p:txBody>
      </p:sp>
      <p:sp>
        <p:nvSpPr>
          <p:cNvPr id="4" name="Fußzeilenplatzhalter 3">
            <a:extLst>
              <a:ext uri="{FF2B5EF4-FFF2-40B4-BE49-F238E27FC236}">
                <a16:creationId xmlns:a16="http://schemas.microsoft.com/office/drawing/2014/main" id="{194F1F8D-0FBE-4B95-EA36-BC6DF82A25F4}"/>
              </a:ext>
            </a:extLst>
          </p:cNvPr>
          <p:cNvSpPr>
            <a:spLocks noGrp="1"/>
          </p:cNvSpPr>
          <p:nvPr>
            <p:ph type="ftr" sz="quarter" idx="3"/>
          </p:nvPr>
        </p:nvSpPr>
        <p:spPr/>
        <p:txBody>
          <a:bodyPr/>
          <a:lstStyle/>
          <a:p>
            <a:r>
              <a:rPr lang="de-DE"/>
              <a:t>NLStBV | Niedersächsischer E-MOBILITY SUMMIT 2025</a:t>
            </a:r>
            <a:endParaRPr lang="en-US" dirty="0"/>
          </a:p>
        </p:txBody>
      </p:sp>
      <p:sp>
        <p:nvSpPr>
          <p:cNvPr id="5" name="Titel 1">
            <a:extLst>
              <a:ext uri="{FF2B5EF4-FFF2-40B4-BE49-F238E27FC236}">
                <a16:creationId xmlns:a16="http://schemas.microsoft.com/office/drawing/2014/main" id="{E206702F-8E6A-B052-85B8-5108E2AC9F57}"/>
              </a:ext>
            </a:extLst>
          </p:cNvPr>
          <p:cNvSpPr txBox="1">
            <a:spLocks/>
          </p:cNvSpPr>
          <p:nvPr/>
        </p:nvSpPr>
        <p:spPr>
          <a:xfrm>
            <a:off x="275087" y="1298417"/>
            <a:ext cx="9772997" cy="2111439"/>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de-DE" sz="7200" b="1" dirty="0">
                <a:solidFill>
                  <a:schemeClr val="bg1"/>
                </a:solidFill>
                <a:latin typeface="NDSFrutiger 45 Light" panose="02000403040000020004" pitchFamily="2" charset="0"/>
              </a:rPr>
              <a:t>VERANSTALTUNG</a:t>
            </a:r>
          </a:p>
          <a:p>
            <a:r>
              <a:rPr lang="de-DE" sz="7200" b="1" dirty="0">
                <a:solidFill>
                  <a:schemeClr val="tx1"/>
                </a:solidFill>
                <a:latin typeface="NDSFrutiger 45 Light" panose="02000403040000020004" pitchFamily="2" charset="0"/>
              </a:rPr>
              <a:t>&amp; VERNETZUNG</a:t>
            </a:r>
          </a:p>
        </p:txBody>
      </p:sp>
    </p:spTree>
    <p:extLst>
      <p:ext uri="{BB962C8B-B14F-4D97-AF65-F5344CB8AC3E}">
        <p14:creationId xmlns:p14="http://schemas.microsoft.com/office/powerpoint/2010/main" val="1136850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9AD20BE4-9A4A-DBBD-5E5C-4DA2714495FC}"/>
              </a:ext>
            </a:extLst>
          </p:cNvPr>
          <p:cNvPicPr>
            <a:picLocks noChangeAspect="1"/>
          </p:cNvPicPr>
          <p:nvPr/>
        </p:nvPicPr>
        <p:blipFill>
          <a:blip r:embed="rId3"/>
          <a:srcRect l="1046" t="17571" r="2741" b="15785"/>
          <a:stretch/>
        </p:blipFill>
        <p:spPr>
          <a:xfrm>
            <a:off x="0" y="0"/>
            <a:ext cx="12192000" cy="6341125"/>
          </a:xfrm>
          <a:prstGeom prst="rect">
            <a:avLst/>
          </a:prstGeom>
        </p:spPr>
      </p:pic>
      <p:sp>
        <p:nvSpPr>
          <p:cNvPr id="2" name="Datumsplatzhalter 1">
            <a:extLst>
              <a:ext uri="{FF2B5EF4-FFF2-40B4-BE49-F238E27FC236}">
                <a16:creationId xmlns:a16="http://schemas.microsoft.com/office/drawing/2014/main" id="{F38B8944-E089-9930-8F0C-83703B06BB77}"/>
              </a:ext>
            </a:extLst>
          </p:cNvPr>
          <p:cNvSpPr>
            <a:spLocks noGrp="1"/>
          </p:cNvSpPr>
          <p:nvPr>
            <p:ph type="dt" sz="half" idx="10"/>
          </p:nvPr>
        </p:nvSpPr>
        <p:spPr/>
        <p:txBody>
          <a:bodyPr/>
          <a:lstStyle/>
          <a:p>
            <a:r>
              <a:rPr lang="de-DE"/>
              <a:t>13.11.2025</a:t>
            </a:r>
            <a:endParaRPr lang="en-US" dirty="0"/>
          </a:p>
        </p:txBody>
      </p:sp>
      <p:sp>
        <p:nvSpPr>
          <p:cNvPr id="3" name="Foliennummernplatzhalter 2">
            <a:extLst>
              <a:ext uri="{FF2B5EF4-FFF2-40B4-BE49-F238E27FC236}">
                <a16:creationId xmlns:a16="http://schemas.microsoft.com/office/drawing/2014/main" id="{A8D5DE5A-998B-CCA1-AD4F-35F7738820FB}"/>
              </a:ext>
            </a:extLst>
          </p:cNvPr>
          <p:cNvSpPr>
            <a:spLocks noGrp="1"/>
          </p:cNvSpPr>
          <p:nvPr>
            <p:ph type="sldNum" sz="quarter" idx="12"/>
          </p:nvPr>
        </p:nvSpPr>
        <p:spPr/>
        <p:txBody>
          <a:bodyPr/>
          <a:lstStyle/>
          <a:p>
            <a:fld id="{4FAB73BC-B049-4115-A692-8D63A059BFB8}" type="slidenum">
              <a:rPr lang="en-US" smtClean="0"/>
              <a:pPr/>
              <a:t>10</a:t>
            </a:fld>
            <a:endParaRPr lang="en-US" dirty="0"/>
          </a:p>
        </p:txBody>
      </p:sp>
      <p:sp>
        <p:nvSpPr>
          <p:cNvPr id="4" name="Fußzeilenplatzhalter 3">
            <a:extLst>
              <a:ext uri="{FF2B5EF4-FFF2-40B4-BE49-F238E27FC236}">
                <a16:creationId xmlns:a16="http://schemas.microsoft.com/office/drawing/2014/main" id="{194F1F8D-0FBE-4B95-EA36-BC6DF82A25F4}"/>
              </a:ext>
            </a:extLst>
          </p:cNvPr>
          <p:cNvSpPr>
            <a:spLocks noGrp="1"/>
          </p:cNvSpPr>
          <p:nvPr>
            <p:ph type="ftr" sz="quarter" idx="3"/>
          </p:nvPr>
        </p:nvSpPr>
        <p:spPr/>
        <p:txBody>
          <a:bodyPr/>
          <a:lstStyle/>
          <a:p>
            <a:r>
              <a:rPr lang="de-DE"/>
              <a:t>NLStBV | Niedersächsischer E-MOBILITY SUMMIT 2025</a:t>
            </a:r>
            <a:endParaRPr lang="en-US" dirty="0"/>
          </a:p>
        </p:txBody>
      </p:sp>
      <p:sp>
        <p:nvSpPr>
          <p:cNvPr id="6" name="Rectangle 4">
            <a:extLst>
              <a:ext uri="{FF2B5EF4-FFF2-40B4-BE49-F238E27FC236}">
                <a16:creationId xmlns:a16="http://schemas.microsoft.com/office/drawing/2014/main" id="{D33C9C02-ABAD-75BE-019F-09148629327F}"/>
              </a:ext>
            </a:extLst>
          </p:cNvPr>
          <p:cNvSpPr/>
          <p:nvPr/>
        </p:nvSpPr>
        <p:spPr>
          <a:xfrm>
            <a:off x="0" y="516875"/>
            <a:ext cx="11580770" cy="11269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5">
            <a:extLst>
              <a:ext uri="{FF2B5EF4-FFF2-40B4-BE49-F238E27FC236}">
                <a16:creationId xmlns:a16="http://schemas.microsoft.com/office/drawing/2014/main" id="{FC228D33-BA62-6149-F754-35D7B38FB05E}"/>
              </a:ext>
            </a:extLst>
          </p:cNvPr>
          <p:cNvSpPr/>
          <p:nvPr/>
        </p:nvSpPr>
        <p:spPr>
          <a:xfrm>
            <a:off x="0" y="1486108"/>
            <a:ext cx="3432313" cy="9588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Titel 1">
            <a:extLst>
              <a:ext uri="{FF2B5EF4-FFF2-40B4-BE49-F238E27FC236}">
                <a16:creationId xmlns:a16="http://schemas.microsoft.com/office/drawing/2014/main" id="{E206702F-8E6A-B052-85B8-5108E2AC9F57}"/>
              </a:ext>
            </a:extLst>
          </p:cNvPr>
          <p:cNvSpPr txBox="1">
            <a:spLocks/>
          </p:cNvSpPr>
          <p:nvPr/>
        </p:nvSpPr>
        <p:spPr>
          <a:xfrm>
            <a:off x="458015" y="681558"/>
            <a:ext cx="11275969" cy="2043167"/>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nSpc>
                <a:spcPts val="6600"/>
              </a:lnSpc>
            </a:pPr>
            <a:r>
              <a:rPr lang="de-DE" sz="5400" b="1" dirty="0">
                <a:solidFill>
                  <a:schemeClr val="bg1"/>
                </a:solidFill>
                <a:latin typeface="NDSFrutiger 55 Roman" panose="02000503040000020004" pitchFamily="2" charset="0"/>
              </a:rPr>
              <a:t>Lassen Sie uns in Kontakt bleiben!</a:t>
            </a:r>
          </a:p>
          <a:p>
            <a:pPr>
              <a:lnSpc>
                <a:spcPts val="6600"/>
              </a:lnSpc>
            </a:pPr>
            <a:r>
              <a:rPr lang="de-DE" sz="5400" b="1" dirty="0">
                <a:solidFill>
                  <a:schemeClr val="tx1"/>
                </a:solidFill>
                <a:latin typeface="NDSFrutiger 55 Roman" panose="02000503040000020004" pitchFamily="2" charset="0"/>
              </a:rPr>
              <a:t>DANKE!</a:t>
            </a:r>
          </a:p>
        </p:txBody>
      </p:sp>
    </p:spTree>
    <p:extLst>
      <p:ext uri="{BB962C8B-B14F-4D97-AF65-F5344CB8AC3E}">
        <p14:creationId xmlns:p14="http://schemas.microsoft.com/office/powerpoint/2010/main" val="861397221"/>
      </p:ext>
    </p:extLst>
  </p:cSld>
  <p:clrMapOvr>
    <a:masterClrMapping/>
  </p:clrMapOvr>
</p:sld>
</file>

<file path=ppt/theme/theme1.xml><?xml version="1.0" encoding="utf-8"?>
<a:theme xmlns:a="http://schemas.openxmlformats.org/drawingml/2006/main" name="Rückblick">
  <a:themeElements>
    <a:clrScheme name="Rückblick">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ückblick">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ückblick">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Präsentation3" id="{56DD49E3-DD10-4797-B7D6-D4A728ACFAF1}" vid="{0DAFB2E3-2C4E-43F8-8554-646917CA5C5D}"/>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1641</Words>
  <Application>Microsoft Office PowerPoint</Application>
  <PresentationFormat>Breitbild</PresentationFormat>
  <Paragraphs>159</Paragraphs>
  <Slides>10</Slides>
  <Notes>10</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10</vt:i4>
      </vt:variant>
    </vt:vector>
  </HeadingPairs>
  <TitlesOfParts>
    <vt:vector size="17" baseType="lpstr">
      <vt:lpstr>Arial</vt:lpstr>
      <vt:lpstr>Calibri</vt:lpstr>
      <vt:lpstr>Calibri Light</vt:lpstr>
      <vt:lpstr>NDSFrutiger 45 Light</vt:lpstr>
      <vt:lpstr>NDSFrutiger 55 Roman</vt:lpstr>
      <vt:lpstr>Wingdings</vt:lpstr>
      <vt:lpstr>Rückblick</vt:lpstr>
      <vt:lpstr>NEUES VON DEN ELEKTROMOBILITÄTSMANAGER:INNEN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Titel der Präsentation</dc:title>
  <dc:creator>Tokhi, Shivam-Ortwin (NLSTBV)</dc:creator>
  <cp:lastModifiedBy>Honig, Sabrina (NLSTBV)</cp:lastModifiedBy>
  <cp:revision>293</cp:revision>
  <cp:lastPrinted>2025-09-15T13:35:17Z</cp:lastPrinted>
  <dcterms:created xsi:type="dcterms:W3CDTF">2022-10-28T14:52:02Z</dcterms:created>
  <dcterms:modified xsi:type="dcterms:W3CDTF">2025-11-12T21:09:46Z</dcterms:modified>
</cp:coreProperties>
</file>